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3" r:id="rId19"/>
    <p:sldId id="282"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5620"/>
    <a:srgbClr val="292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492EDF-BB92-4AD4-85C8-014EEF71304F}" v="51" dt="2024-09-04T15:49:08.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0726" autoAdjust="0"/>
    <p:restoredTop sz="84892" autoAdjust="0"/>
  </p:normalViewPr>
  <p:slideViewPr>
    <p:cSldViewPr snapToGrid="0">
      <p:cViewPr varScale="1">
        <p:scale>
          <a:sx n="70" d="100"/>
          <a:sy n="70" d="100"/>
        </p:scale>
        <p:origin x="446" y="53"/>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ne Nuyttens" userId="3df94da9-eb79-449a-bd01-1d1e2058059a" providerId="ADAL" clId="{D8492EDF-BB92-4AD4-85C8-014EEF71304F}"/>
    <pc:docChg chg="undo custSel modSld">
      <pc:chgData name="Aune Nuyttens" userId="3df94da9-eb79-449a-bd01-1d1e2058059a" providerId="ADAL" clId="{D8492EDF-BB92-4AD4-85C8-014EEF71304F}" dt="2024-09-04T15:49:08.478" v="50" actId="20577"/>
      <pc:docMkLst>
        <pc:docMk/>
      </pc:docMkLst>
      <pc:sldChg chg="modSp mod">
        <pc:chgData name="Aune Nuyttens" userId="3df94da9-eb79-449a-bd01-1d1e2058059a" providerId="ADAL" clId="{D8492EDF-BB92-4AD4-85C8-014EEF71304F}" dt="2024-09-04T15:47:43.145" v="4" actId="20577"/>
        <pc:sldMkLst>
          <pc:docMk/>
          <pc:sldMk cId="1348776393" sldId="256"/>
        </pc:sldMkLst>
        <pc:spChg chg="mod">
          <ac:chgData name="Aune Nuyttens" userId="3df94da9-eb79-449a-bd01-1d1e2058059a" providerId="ADAL" clId="{D8492EDF-BB92-4AD4-85C8-014EEF71304F}" dt="2024-09-04T15:47:43.145" v="4" actId="20577"/>
          <ac:spMkLst>
            <pc:docMk/>
            <pc:sldMk cId="1348776393" sldId="256"/>
            <ac:spMk id="7" creationId="{00000000-0000-0000-0000-000000000000}"/>
          </ac:spMkLst>
        </pc:spChg>
      </pc:sldChg>
      <pc:sldChg chg="modSp mod">
        <pc:chgData name="Aune Nuyttens" userId="3df94da9-eb79-449a-bd01-1d1e2058059a" providerId="ADAL" clId="{D8492EDF-BB92-4AD4-85C8-014EEF71304F}" dt="2024-09-04T15:48:19.738" v="16" actId="20577"/>
        <pc:sldMkLst>
          <pc:docMk/>
          <pc:sldMk cId="1587714267" sldId="257"/>
        </pc:sldMkLst>
        <pc:spChg chg="mod">
          <ac:chgData name="Aune Nuyttens" userId="3df94da9-eb79-449a-bd01-1d1e2058059a" providerId="ADAL" clId="{D8492EDF-BB92-4AD4-85C8-014EEF71304F}" dt="2024-09-04T15:48:19.738" v="16" actId="20577"/>
          <ac:spMkLst>
            <pc:docMk/>
            <pc:sldMk cId="1587714267" sldId="257"/>
            <ac:spMk id="12" creationId="{00000000-0000-0000-0000-000000000000}"/>
          </ac:spMkLst>
        </pc:spChg>
      </pc:sldChg>
      <pc:sldChg chg="modSp mod">
        <pc:chgData name="Aune Nuyttens" userId="3df94da9-eb79-449a-bd01-1d1e2058059a" providerId="ADAL" clId="{D8492EDF-BB92-4AD4-85C8-014EEF71304F}" dt="2024-09-04T15:48:49.844" v="40" actId="20577"/>
        <pc:sldMkLst>
          <pc:docMk/>
          <pc:sldMk cId="1294051588" sldId="260"/>
        </pc:sldMkLst>
        <pc:spChg chg="mod">
          <ac:chgData name="Aune Nuyttens" userId="3df94da9-eb79-449a-bd01-1d1e2058059a" providerId="ADAL" clId="{D8492EDF-BB92-4AD4-85C8-014EEF71304F}" dt="2024-09-04T15:48:49.844" v="40" actId="20577"/>
          <ac:spMkLst>
            <pc:docMk/>
            <pc:sldMk cId="1294051588" sldId="260"/>
            <ac:spMk id="21" creationId="{00000000-0000-0000-0000-000000000000}"/>
          </ac:spMkLst>
        </pc:spChg>
      </pc:sldChg>
      <pc:sldChg chg="modSp mod">
        <pc:chgData name="Aune Nuyttens" userId="3df94da9-eb79-449a-bd01-1d1e2058059a" providerId="ADAL" clId="{D8492EDF-BB92-4AD4-85C8-014EEF71304F}" dt="2024-09-04T15:49:01.207" v="45" actId="20577"/>
        <pc:sldMkLst>
          <pc:docMk/>
          <pc:sldMk cId="2494498781" sldId="261"/>
        </pc:sldMkLst>
        <pc:spChg chg="mod">
          <ac:chgData name="Aune Nuyttens" userId="3df94da9-eb79-449a-bd01-1d1e2058059a" providerId="ADAL" clId="{D8492EDF-BB92-4AD4-85C8-014EEF71304F}" dt="2024-09-04T15:49:01.207" v="45" actId="20577"/>
          <ac:spMkLst>
            <pc:docMk/>
            <pc:sldMk cId="2494498781" sldId="261"/>
            <ac:spMk id="8" creationId="{00000000-0000-0000-0000-000000000000}"/>
          </ac:spMkLst>
        </pc:spChg>
      </pc:sldChg>
      <pc:sldChg chg="modSp mod">
        <pc:chgData name="Aune Nuyttens" userId="3df94da9-eb79-449a-bd01-1d1e2058059a" providerId="ADAL" clId="{D8492EDF-BB92-4AD4-85C8-014EEF71304F}" dt="2024-09-04T15:48:13.252" v="11" actId="20577"/>
        <pc:sldMkLst>
          <pc:docMk/>
          <pc:sldMk cId="1708245189" sldId="263"/>
        </pc:sldMkLst>
        <pc:spChg chg="mod">
          <ac:chgData name="Aune Nuyttens" userId="3df94da9-eb79-449a-bd01-1d1e2058059a" providerId="ADAL" clId="{D8492EDF-BB92-4AD4-85C8-014EEF71304F}" dt="2024-09-04T15:48:13.252" v="11" actId="20577"/>
          <ac:spMkLst>
            <pc:docMk/>
            <pc:sldMk cId="1708245189" sldId="263"/>
            <ac:spMk id="7" creationId="{00000000-0000-0000-0000-000000000000}"/>
          </ac:spMkLst>
        </pc:spChg>
      </pc:sldChg>
      <pc:sldChg chg="modSp mod">
        <pc:chgData name="Aune Nuyttens" userId="3df94da9-eb79-449a-bd01-1d1e2058059a" providerId="ADAL" clId="{D8492EDF-BB92-4AD4-85C8-014EEF71304F}" dt="2024-09-04T15:48:37.255" v="30" actId="20577"/>
        <pc:sldMkLst>
          <pc:docMk/>
          <pc:sldMk cId="574420168" sldId="264"/>
        </pc:sldMkLst>
        <pc:spChg chg="mod">
          <ac:chgData name="Aune Nuyttens" userId="3df94da9-eb79-449a-bd01-1d1e2058059a" providerId="ADAL" clId="{D8492EDF-BB92-4AD4-85C8-014EEF71304F}" dt="2024-09-04T15:48:37.255" v="30" actId="20577"/>
          <ac:spMkLst>
            <pc:docMk/>
            <pc:sldMk cId="574420168" sldId="264"/>
            <ac:spMk id="12" creationId="{00000000-0000-0000-0000-000000000000}"/>
          </ac:spMkLst>
        </pc:spChg>
      </pc:sldChg>
      <pc:sldChg chg="modSp mod">
        <pc:chgData name="Aune Nuyttens" userId="3df94da9-eb79-449a-bd01-1d1e2058059a" providerId="ADAL" clId="{D8492EDF-BB92-4AD4-85C8-014EEF71304F}" dt="2024-09-04T15:48:43.227" v="35" actId="20577"/>
        <pc:sldMkLst>
          <pc:docMk/>
          <pc:sldMk cId="583844574" sldId="265"/>
        </pc:sldMkLst>
        <pc:spChg chg="mod">
          <ac:chgData name="Aune Nuyttens" userId="3df94da9-eb79-449a-bd01-1d1e2058059a" providerId="ADAL" clId="{D8492EDF-BB92-4AD4-85C8-014EEF71304F}" dt="2024-09-04T15:48:43.227" v="35" actId="20577"/>
          <ac:spMkLst>
            <pc:docMk/>
            <pc:sldMk cId="583844574" sldId="265"/>
            <ac:spMk id="7" creationId="{00000000-0000-0000-0000-000000000000}"/>
          </ac:spMkLst>
        </pc:spChg>
      </pc:sldChg>
      <pc:sldChg chg="modSp mod">
        <pc:chgData name="Aune Nuyttens" userId="3df94da9-eb79-449a-bd01-1d1e2058059a" providerId="ADAL" clId="{D8492EDF-BB92-4AD4-85C8-014EEF71304F}" dt="2024-09-04T15:49:08.478" v="50" actId="20577"/>
        <pc:sldMkLst>
          <pc:docMk/>
          <pc:sldMk cId="445917427" sldId="269"/>
        </pc:sldMkLst>
        <pc:spChg chg="mod">
          <ac:chgData name="Aune Nuyttens" userId="3df94da9-eb79-449a-bd01-1d1e2058059a" providerId="ADAL" clId="{D8492EDF-BB92-4AD4-85C8-014EEF71304F}" dt="2024-09-04T15:49:08.478" v="50" actId="20577"/>
          <ac:spMkLst>
            <pc:docMk/>
            <pc:sldMk cId="445917427" sldId="269"/>
            <ac:spMk id="8"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099CB-95B6-40A9-B14C-BEDB3BF34D91}" type="doc">
      <dgm:prSet loTypeId="urn:microsoft.com/office/officeart/2005/8/layout/process1" loCatId="process" qsTypeId="urn:microsoft.com/office/officeart/2005/8/quickstyle/simple1" qsCatId="simple" csTypeId="urn:microsoft.com/office/officeart/2005/8/colors/accent1_2" csCatId="accent1" phldr="1"/>
      <dgm:spPr/>
    </dgm:pt>
    <dgm:pt modelId="{89FBA224-A3D3-4336-87DA-58628A8A7E9C}">
      <dgm:prSet phldrT="[Text]"/>
      <dgm:spPr/>
      <dgm:t>
        <a:bodyPr/>
        <a:lstStyle/>
        <a:p>
          <a:r>
            <a:rPr lang="en-AU" b="1" dirty="0"/>
            <a:t>In prison</a:t>
          </a:r>
        </a:p>
      </dgm:t>
    </dgm:pt>
    <dgm:pt modelId="{DCCD8D01-3653-4B05-BD4B-CF86410DE41E}" type="parTrans" cxnId="{CBC7770E-0525-41DB-8355-E3E261DBF8C3}">
      <dgm:prSet/>
      <dgm:spPr/>
      <dgm:t>
        <a:bodyPr/>
        <a:lstStyle/>
        <a:p>
          <a:endParaRPr lang="en-AU"/>
        </a:p>
      </dgm:t>
    </dgm:pt>
    <dgm:pt modelId="{8B44AD10-891D-4C39-AA7D-1BEC35C80F7C}" type="sibTrans" cxnId="{CBC7770E-0525-41DB-8355-E3E261DBF8C3}">
      <dgm:prSet/>
      <dgm:spPr/>
      <dgm:t>
        <a:bodyPr/>
        <a:lstStyle/>
        <a:p>
          <a:endParaRPr lang="en-AU"/>
        </a:p>
      </dgm:t>
    </dgm:pt>
    <dgm:pt modelId="{71D83A7C-52C6-425B-87AA-466139C8137D}">
      <dgm:prSet phldrT="[Text]"/>
      <dgm:spPr/>
      <dgm:t>
        <a:bodyPr/>
        <a:lstStyle/>
        <a:p>
          <a:r>
            <a:rPr lang="en-AU" b="1" dirty="0"/>
            <a:t>Post-release</a:t>
          </a:r>
        </a:p>
      </dgm:t>
    </dgm:pt>
    <dgm:pt modelId="{D31FA26E-8368-428D-82DF-005B7AA5F50F}" type="parTrans" cxnId="{A60B2363-A227-4211-AFFF-2AFC20844711}">
      <dgm:prSet/>
      <dgm:spPr/>
      <dgm:t>
        <a:bodyPr/>
        <a:lstStyle/>
        <a:p>
          <a:endParaRPr lang="en-AU"/>
        </a:p>
      </dgm:t>
    </dgm:pt>
    <dgm:pt modelId="{82E16931-5334-4D9D-AEBB-77E5CB3D070E}" type="sibTrans" cxnId="{A60B2363-A227-4211-AFFF-2AFC20844711}">
      <dgm:prSet/>
      <dgm:spPr/>
      <dgm:t>
        <a:bodyPr/>
        <a:lstStyle/>
        <a:p>
          <a:endParaRPr lang="en-AU"/>
        </a:p>
      </dgm:t>
    </dgm:pt>
    <dgm:pt modelId="{3E606B21-5128-42D0-A5E8-B45F13584F88}">
      <dgm:prSet phldrT="[Text]"/>
      <dgm:spPr/>
      <dgm:t>
        <a:bodyPr/>
        <a:lstStyle/>
        <a:p>
          <a:r>
            <a:rPr lang="en-AU" b="1" dirty="0"/>
            <a:t>Return to the community</a:t>
          </a:r>
        </a:p>
      </dgm:t>
    </dgm:pt>
    <dgm:pt modelId="{B87F3605-FBA4-4EB8-95FF-C49932D9CA34}" type="parTrans" cxnId="{830C9D58-C71A-48A4-AEB4-2D49CC44093C}">
      <dgm:prSet/>
      <dgm:spPr/>
      <dgm:t>
        <a:bodyPr/>
        <a:lstStyle/>
        <a:p>
          <a:endParaRPr lang="en-AU"/>
        </a:p>
      </dgm:t>
    </dgm:pt>
    <dgm:pt modelId="{4B499B49-9EA9-4D7A-9168-DD3D3E5CBBA2}" type="sibTrans" cxnId="{830C9D58-C71A-48A4-AEB4-2D49CC44093C}">
      <dgm:prSet/>
      <dgm:spPr/>
      <dgm:t>
        <a:bodyPr/>
        <a:lstStyle/>
        <a:p>
          <a:endParaRPr lang="en-AU"/>
        </a:p>
      </dgm:t>
    </dgm:pt>
    <dgm:pt modelId="{7B4CF5C6-5DE1-4665-8948-115BA8CB9C1C}" type="pres">
      <dgm:prSet presAssocID="{5A7099CB-95B6-40A9-B14C-BEDB3BF34D91}" presName="Name0" presStyleCnt="0">
        <dgm:presLayoutVars>
          <dgm:dir/>
          <dgm:resizeHandles val="exact"/>
        </dgm:presLayoutVars>
      </dgm:prSet>
      <dgm:spPr/>
    </dgm:pt>
    <dgm:pt modelId="{013756C8-036C-4B01-9759-148271AE7D78}" type="pres">
      <dgm:prSet presAssocID="{89FBA224-A3D3-4336-87DA-58628A8A7E9C}" presName="node" presStyleLbl="node1" presStyleIdx="0" presStyleCnt="3" custScaleX="106412">
        <dgm:presLayoutVars>
          <dgm:bulletEnabled val="1"/>
        </dgm:presLayoutVars>
      </dgm:prSet>
      <dgm:spPr/>
    </dgm:pt>
    <dgm:pt modelId="{0BF2A135-7752-4C93-A736-9442D6F178CC}" type="pres">
      <dgm:prSet presAssocID="{8B44AD10-891D-4C39-AA7D-1BEC35C80F7C}" presName="sibTrans" presStyleLbl="sibTrans2D1" presStyleIdx="0" presStyleCnt="2"/>
      <dgm:spPr/>
    </dgm:pt>
    <dgm:pt modelId="{79FFF729-E043-425D-A5A9-8AC19560996A}" type="pres">
      <dgm:prSet presAssocID="{8B44AD10-891D-4C39-AA7D-1BEC35C80F7C}" presName="connectorText" presStyleLbl="sibTrans2D1" presStyleIdx="0" presStyleCnt="2"/>
      <dgm:spPr/>
    </dgm:pt>
    <dgm:pt modelId="{B2B2C9E5-84BF-482F-A8D3-46269DBCB5E2}" type="pres">
      <dgm:prSet presAssocID="{71D83A7C-52C6-425B-87AA-466139C8137D}" presName="node" presStyleLbl="node1" presStyleIdx="1" presStyleCnt="3">
        <dgm:presLayoutVars>
          <dgm:bulletEnabled val="1"/>
        </dgm:presLayoutVars>
      </dgm:prSet>
      <dgm:spPr/>
    </dgm:pt>
    <dgm:pt modelId="{B412E658-B113-493F-B402-BA087E652039}" type="pres">
      <dgm:prSet presAssocID="{82E16931-5334-4D9D-AEBB-77E5CB3D070E}" presName="sibTrans" presStyleLbl="sibTrans2D1" presStyleIdx="1" presStyleCnt="2"/>
      <dgm:spPr/>
    </dgm:pt>
    <dgm:pt modelId="{BCAF354B-51E6-4F9E-991A-F2D1FBB501C6}" type="pres">
      <dgm:prSet presAssocID="{82E16931-5334-4D9D-AEBB-77E5CB3D070E}" presName="connectorText" presStyleLbl="sibTrans2D1" presStyleIdx="1" presStyleCnt="2"/>
      <dgm:spPr/>
    </dgm:pt>
    <dgm:pt modelId="{34D813A0-A732-402A-873E-22D7E958921E}" type="pres">
      <dgm:prSet presAssocID="{3E606B21-5128-42D0-A5E8-B45F13584F88}" presName="node" presStyleLbl="node1" presStyleIdx="2" presStyleCnt="3">
        <dgm:presLayoutVars>
          <dgm:bulletEnabled val="1"/>
        </dgm:presLayoutVars>
      </dgm:prSet>
      <dgm:spPr/>
    </dgm:pt>
  </dgm:ptLst>
  <dgm:cxnLst>
    <dgm:cxn modelId="{CBC7770E-0525-41DB-8355-E3E261DBF8C3}" srcId="{5A7099CB-95B6-40A9-B14C-BEDB3BF34D91}" destId="{89FBA224-A3D3-4336-87DA-58628A8A7E9C}" srcOrd="0" destOrd="0" parTransId="{DCCD8D01-3653-4B05-BD4B-CF86410DE41E}" sibTransId="{8B44AD10-891D-4C39-AA7D-1BEC35C80F7C}"/>
    <dgm:cxn modelId="{5B3F3522-AC01-4865-A0ED-A17E27C60FF2}" type="presOf" srcId="{82E16931-5334-4D9D-AEBB-77E5CB3D070E}" destId="{B412E658-B113-493F-B402-BA087E652039}" srcOrd="0" destOrd="0" presId="urn:microsoft.com/office/officeart/2005/8/layout/process1"/>
    <dgm:cxn modelId="{ECB7863E-F104-4FA4-9A3D-9867C3087301}" type="presOf" srcId="{3E606B21-5128-42D0-A5E8-B45F13584F88}" destId="{34D813A0-A732-402A-873E-22D7E958921E}" srcOrd="0" destOrd="0" presId="urn:microsoft.com/office/officeart/2005/8/layout/process1"/>
    <dgm:cxn modelId="{A60B2363-A227-4211-AFFF-2AFC20844711}" srcId="{5A7099CB-95B6-40A9-B14C-BEDB3BF34D91}" destId="{71D83A7C-52C6-425B-87AA-466139C8137D}" srcOrd="1" destOrd="0" parTransId="{D31FA26E-8368-428D-82DF-005B7AA5F50F}" sibTransId="{82E16931-5334-4D9D-AEBB-77E5CB3D070E}"/>
    <dgm:cxn modelId="{830C9D58-C71A-48A4-AEB4-2D49CC44093C}" srcId="{5A7099CB-95B6-40A9-B14C-BEDB3BF34D91}" destId="{3E606B21-5128-42D0-A5E8-B45F13584F88}" srcOrd="2" destOrd="0" parTransId="{B87F3605-FBA4-4EB8-95FF-C49932D9CA34}" sibTransId="{4B499B49-9EA9-4D7A-9168-DD3D3E5CBBA2}"/>
    <dgm:cxn modelId="{33730D92-7159-4B37-BA6F-B3F981C81EC8}" type="presOf" srcId="{8B44AD10-891D-4C39-AA7D-1BEC35C80F7C}" destId="{79FFF729-E043-425D-A5A9-8AC19560996A}" srcOrd="1" destOrd="0" presId="urn:microsoft.com/office/officeart/2005/8/layout/process1"/>
    <dgm:cxn modelId="{25129B96-8A86-4568-9892-8E5B8120F509}" type="presOf" srcId="{8B44AD10-891D-4C39-AA7D-1BEC35C80F7C}" destId="{0BF2A135-7752-4C93-A736-9442D6F178CC}" srcOrd="0" destOrd="0" presId="urn:microsoft.com/office/officeart/2005/8/layout/process1"/>
    <dgm:cxn modelId="{BCF0D997-6579-4762-8D3A-1A1D9BC30874}" type="presOf" srcId="{71D83A7C-52C6-425B-87AA-466139C8137D}" destId="{B2B2C9E5-84BF-482F-A8D3-46269DBCB5E2}" srcOrd="0" destOrd="0" presId="urn:microsoft.com/office/officeart/2005/8/layout/process1"/>
    <dgm:cxn modelId="{A1C4A5A0-A322-4D4A-AF22-7C8923CC0914}" type="presOf" srcId="{89FBA224-A3D3-4336-87DA-58628A8A7E9C}" destId="{013756C8-036C-4B01-9759-148271AE7D78}" srcOrd="0" destOrd="0" presId="urn:microsoft.com/office/officeart/2005/8/layout/process1"/>
    <dgm:cxn modelId="{68EFB7AA-A098-47D3-B53E-3FA2148D79B8}" type="presOf" srcId="{5A7099CB-95B6-40A9-B14C-BEDB3BF34D91}" destId="{7B4CF5C6-5DE1-4665-8948-115BA8CB9C1C}" srcOrd="0" destOrd="0" presId="urn:microsoft.com/office/officeart/2005/8/layout/process1"/>
    <dgm:cxn modelId="{CAAC57C0-3124-4A3F-931F-384C74BFEE3C}" type="presOf" srcId="{82E16931-5334-4D9D-AEBB-77E5CB3D070E}" destId="{BCAF354B-51E6-4F9E-991A-F2D1FBB501C6}" srcOrd="1" destOrd="0" presId="urn:microsoft.com/office/officeart/2005/8/layout/process1"/>
    <dgm:cxn modelId="{31E7BB46-F8AC-417C-BBE0-C8E5A3B919B1}" type="presParOf" srcId="{7B4CF5C6-5DE1-4665-8948-115BA8CB9C1C}" destId="{013756C8-036C-4B01-9759-148271AE7D78}" srcOrd="0" destOrd="0" presId="urn:microsoft.com/office/officeart/2005/8/layout/process1"/>
    <dgm:cxn modelId="{1CADADAF-8D18-468B-B718-0613B106DC6B}" type="presParOf" srcId="{7B4CF5C6-5DE1-4665-8948-115BA8CB9C1C}" destId="{0BF2A135-7752-4C93-A736-9442D6F178CC}" srcOrd="1" destOrd="0" presId="urn:microsoft.com/office/officeart/2005/8/layout/process1"/>
    <dgm:cxn modelId="{20469890-4CBB-4534-BCC1-E31E0B8724BA}" type="presParOf" srcId="{0BF2A135-7752-4C93-A736-9442D6F178CC}" destId="{79FFF729-E043-425D-A5A9-8AC19560996A}" srcOrd="0" destOrd="0" presId="urn:microsoft.com/office/officeart/2005/8/layout/process1"/>
    <dgm:cxn modelId="{CA074550-DC80-4A33-B0A1-ADA3E6436C3D}" type="presParOf" srcId="{7B4CF5C6-5DE1-4665-8948-115BA8CB9C1C}" destId="{B2B2C9E5-84BF-482F-A8D3-46269DBCB5E2}" srcOrd="2" destOrd="0" presId="urn:microsoft.com/office/officeart/2005/8/layout/process1"/>
    <dgm:cxn modelId="{7F743FD0-4D48-4875-BC97-7BEB53E035FD}" type="presParOf" srcId="{7B4CF5C6-5DE1-4665-8948-115BA8CB9C1C}" destId="{B412E658-B113-493F-B402-BA087E652039}" srcOrd="3" destOrd="0" presId="urn:microsoft.com/office/officeart/2005/8/layout/process1"/>
    <dgm:cxn modelId="{CD9EBB28-7868-4D93-8C9C-381FBE0E5AB8}" type="presParOf" srcId="{B412E658-B113-493F-B402-BA087E652039}" destId="{BCAF354B-51E6-4F9E-991A-F2D1FBB501C6}" srcOrd="0" destOrd="0" presId="urn:microsoft.com/office/officeart/2005/8/layout/process1"/>
    <dgm:cxn modelId="{26C14452-F5A3-418A-B60D-DFBB11FBDF1B}" type="presParOf" srcId="{7B4CF5C6-5DE1-4665-8948-115BA8CB9C1C}" destId="{34D813A0-A732-402A-873E-22D7E958921E}"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756C8-036C-4B01-9759-148271AE7D78}">
      <dsp:nvSpPr>
        <dsp:cNvPr id="0" name=""/>
        <dsp:cNvSpPr/>
      </dsp:nvSpPr>
      <dsp:spPr>
        <a:xfrm>
          <a:off x="40" y="356083"/>
          <a:ext cx="2757505" cy="15548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AU" sz="3200" b="1" kern="1200" dirty="0"/>
            <a:t>In prison</a:t>
          </a:r>
        </a:p>
      </dsp:txBody>
      <dsp:txXfrm>
        <a:off x="45579" y="401622"/>
        <a:ext cx="2666427" cy="1463731"/>
      </dsp:txXfrm>
    </dsp:sp>
    <dsp:sp modelId="{0BF2A135-7752-4C93-A736-9442D6F178CC}">
      <dsp:nvSpPr>
        <dsp:cNvPr id="0" name=""/>
        <dsp:cNvSpPr/>
      </dsp:nvSpPr>
      <dsp:spPr>
        <a:xfrm>
          <a:off x="3016680" y="812160"/>
          <a:ext cx="549365" cy="6426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AU" sz="2600" kern="1200"/>
        </a:p>
      </dsp:txBody>
      <dsp:txXfrm>
        <a:off x="3016680" y="940691"/>
        <a:ext cx="384556" cy="385592"/>
      </dsp:txXfrm>
    </dsp:sp>
    <dsp:sp modelId="{B2B2C9E5-84BF-482F-A8D3-46269DBCB5E2}">
      <dsp:nvSpPr>
        <dsp:cNvPr id="0" name=""/>
        <dsp:cNvSpPr/>
      </dsp:nvSpPr>
      <dsp:spPr>
        <a:xfrm>
          <a:off x="3794085" y="356083"/>
          <a:ext cx="2591348" cy="15548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AU" sz="3200" b="1" kern="1200" dirty="0"/>
            <a:t>Post-release</a:t>
          </a:r>
        </a:p>
      </dsp:txBody>
      <dsp:txXfrm>
        <a:off x="3839624" y="401622"/>
        <a:ext cx="2500270" cy="1463731"/>
      </dsp:txXfrm>
    </dsp:sp>
    <dsp:sp modelId="{B412E658-B113-493F-B402-BA087E652039}">
      <dsp:nvSpPr>
        <dsp:cNvPr id="0" name=""/>
        <dsp:cNvSpPr/>
      </dsp:nvSpPr>
      <dsp:spPr>
        <a:xfrm>
          <a:off x="6644568" y="812160"/>
          <a:ext cx="549365" cy="6426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AU" sz="2600" kern="1200"/>
        </a:p>
      </dsp:txBody>
      <dsp:txXfrm>
        <a:off x="6644568" y="940691"/>
        <a:ext cx="384556" cy="385592"/>
      </dsp:txXfrm>
    </dsp:sp>
    <dsp:sp modelId="{34D813A0-A732-402A-873E-22D7E958921E}">
      <dsp:nvSpPr>
        <dsp:cNvPr id="0" name=""/>
        <dsp:cNvSpPr/>
      </dsp:nvSpPr>
      <dsp:spPr>
        <a:xfrm>
          <a:off x="7421973" y="356083"/>
          <a:ext cx="2591348" cy="15548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AU" sz="3200" b="1" kern="1200" dirty="0"/>
            <a:t>Return to the community</a:t>
          </a:r>
        </a:p>
      </dsp:txBody>
      <dsp:txXfrm>
        <a:off x="7467512" y="401622"/>
        <a:ext cx="2500270" cy="14637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09A7A1-FC24-4363-AAB7-A81B602A76D0}" type="datetimeFigureOut">
              <a:rPr lang="en-US" smtClean="0"/>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8CFB3-C336-4DA9-8D25-7450C7F31A27}" type="slidenum">
              <a:rPr lang="en-US" smtClean="0"/>
              <a:t>‹#›</a:t>
            </a:fld>
            <a:endParaRPr lang="en-US"/>
          </a:p>
        </p:txBody>
      </p:sp>
    </p:spTree>
    <p:extLst>
      <p:ext uri="{BB962C8B-B14F-4D97-AF65-F5344CB8AC3E}">
        <p14:creationId xmlns:p14="http://schemas.microsoft.com/office/powerpoint/2010/main" val="2376020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228CFB3-C336-4DA9-8D25-7450C7F31A27}" type="slidenum">
              <a:rPr lang="en-US" smtClean="0"/>
              <a:t>1</a:t>
            </a:fld>
            <a:endParaRPr lang="en-US"/>
          </a:p>
        </p:txBody>
      </p:sp>
    </p:spTree>
    <p:extLst>
      <p:ext uri="{BB962C8B-B14F-4D97-AF65-F5344CB8AC3E}">
        <p14:creationId xmlns:p14="http://schemas.microsoft.com/office/powerpoint/2010/main" val="158367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2</a:t>
            </a:fld>
            <a:endParaRPr lang="en-US"/>
          </a:p>
        </p:txBody>
      </p:sp>
    </p:spTree>
    <p:extLst>
      <p:ext uri="{BB962C8B-B14F-4D97-AF65-F5344CB8AC3E}">
        <p14:creationId xmlns:p14="http://schemas.microsoft.com/office/powerpoint/2010/main" val="770919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Menti</a:t>
            </a:r>
            <a:r>
              <a:rPr lang="en-GB" dirty="0"/>
              <a:t> question…</a:t>
            </a:r>
          </a:p>
          <a:p>
            <a:r>
              <a:rPr lang="en-GB" dirty="0"/>
              <a:t>Word cloud….</a:t>
            </a:r>
          </a:p>
          <a:p>
            <a:endParaRPr lang="en-GB" dirty="0"/>
          </a:p>
        </p:txBody>
      </p:sp>
      <p:sp>
        <p:nvSpPr>
          <p:cNvPr id="4" name="Slide Number Placeholder 3"/>
          <p:cNvSpPr>
            <a:spLocks noGrp="1"/>
          </p:cNvSpPr>
          <p:nvPr>
            <p:ph type="sldNum" sz="quarter" idx="10"/>
          </p:nvPr>
        </p:nvSpPr>
        <p:spPr/>
        <p:txBody>
          <a:bodyPr/>
          <a:lstStyle/>
          <a:p>
            <a:fld id="{6228CFB3-C336-4DA9-8D25-7450C7F31A27}" type="slidenum">
              <a:rPr lang="en-US" smtClean="0"/>
              <a:t>3</a:t>
            </a:fld>
            <a:endParaRPr lang="en-US"/>
          </a:p>
        </p:txBody>
      </p:sp>
    </p:spTree>
    <p:extLst>
      <p:ext uri="{BB962C8B-B14F-4D97-AF65-F5344CB8AC3E}">
        <p14:creationId xmlns:p14="http://schemas.microsoft.com/office/powerpoint/2010/main" val="1395820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these factors impact on a service’s ability to digitally mature. </a:t>
            </a:r>
          </a:p>
          <a:p>
            <a:r>
              <a:rPr lang="en-GB" dirty="0"/>
              <a:t>The position is that all interactions in a prison setting are an important opportunity to undertake and support rehabilitation. </a:t>
            </a:r>
          </a:p>
          <a:p>
            <a:r>
              <a:rPr lang="en-GB" dirty="0"/>
              <a:t>STAFF are key to this endeavour. </a:t>
            </a:r>
          </a:p>
          <a:p>
            <a:r>
              <a:rPr lang="en-GB" dirty="0"/>
              <a:t>Digital is key to this agenda. As outlined in much published research as well as UNICRI’s 2024 report : Digital Rehabilitation in Prisons.</a:t>
            </a:r>
          </a:p>
          <a:p>
            <a:r>
              <a:rPr lang="en-GB" dirty="0"/>
              <a:t>This report stresses the importance of staff in this. As I will discuss later we found that there are significant activities that a required to ensure staff are skilled enough to deal with and support digital change. </a:t>
            </a:r>
          </a:p>
          <a:p>
            <a:r>
              <a:rPr lang="en-GB" dirty="0"/>
              <a:t>When we talk and think about prison we must talk about the ethical and moral drivers of the work and support made available in prisons. If we add digital to this, as we saw from </a:t>
            </a:r>
            <a:r>
              <a:rPr lang="en-GB" dirty="0" err="1"/>
              <a:t>Zvaid’s</a:t>
            </a:r>
            <a:r>
              <a:rPr lang="en-GB" dirty="0"/>
              <a:t> presentation – it is important to be mindful of this. And reflect on what staff need to learn and understand in this evolving digital landscape. </a:t>
            </a:r>
          </a:p>
          <a:p>
            <a:r>
              <a:rPr lang="en-GB" dirty="0"/>
              <a:t>Practicalities can also be assisted by digital and reflecting on how technology can assist in things like security and public protection, ensure public money is spent responsibly is also important. </a:t>
            </a:r>
          </a:p>
          <a:p>
            <a:r>
              <a:rPr lang="en-GB" dirty="0"/>
              <a:t>Equipping staff with skills is important- but what skills and to what competency levels are required to support rehabilitation? </a:t>
            </a:r>
          </a:p>
          <a:p>
            <a:r>
              <a:rPr lang="en-GB" dirty="0"/>
              <a:t>Having knowledge of legislation, policy and regulatory frameworks are important. One observation of mine is that prison policies have yet to catch up with the speed in which digital is being introduced- as we move away from analogue practices to digitised some policies demand review. How can prison staff educators respond to these things in their curricula. Later in the workshop we will see how some of these things are being addressed.  </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4</a:t>
            </a:fld>
            <a:endParaRPr lang="en-US"/>
          </a:p>
        </p:txBody>
      </p:sp>
    </p:spTree>
    <p:extLst>
      <p:ext uri="{BB962C8B-B14F-4D97-AF65-F5344CB8AC3E}">
        <p14:creationId xmlns:p14="http://schemas.microsoft.com/office/powerpoint/2010/main" val="2758936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en-AU"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Digital rehabilitation aims to help individuals change their criminal behaviour and lead fulfilling, less harmful lives through education, vocational training, and addressing specific causes of offending. It supports strong family and community connections and helps individuals transition back into society. Digital skills are essential for full community participation. Let’s start thinking about how staff training will need specific responses to this as we go through this. </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Digital rehabilitation leverages technology to provide these services, emphasising the interaction between users and technology, known as affordances. These affordances enable users to solve problems and achieve goals, such as using mobile phones for continuous communication.</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Effective rehabilitation involves providing support during incarceration, the transition out, and in community life. How does this idea translate to the needs and required skills for staff? </a:t>
            </a:r>
            <a:endParaRPr lang="en-AU"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12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5</a:t>
            </a:fld>
            <a:endParaRPr lang="en-US"/>
          </a:p>
        </p:txBody>
      </p:sp>
    </p:spTree>
    <p:extLst>
      <p:ext uri="{BB962C8B-B14F-4D97-AF65-F5344CB8AC3E}">
        <p14:creationId xmlns:p14="http://schemas.microsoft.com/office/powerpoint/2010/main" val="823057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defRPr/>
            </a:pPr>
            <a:endParaRPr lang="en-AU" sz="1200" kern="100" dirty="0">
              <a:latin typeface="Calibri" panose="020F0502020204030204" pitchFamily="34" charset="0"/>
              <a:ea typeface="Yu Mincho" panose="02020400000000000000" pitchFamily="18" charset="-128"/>
            </a:endParaRPr>
          </a:p>
          <a:p>
            <a:pPr algn="just">
              <a:lnSpc>
                <a:spcPct val="107000"/>
              </a:lnSpc>
              <a:spcAft>
                <a:spcPts val="800"/>
              </a:spcAft>
              <a:defRPr/>
            </a:pPr>
            <a:r>
              <a:rPr lang="en-GB" sz="1200" kern="100" dirty="0">
                <a:latin typeface="Calibri" panose="020F0502020204030204" pitchFamily="34" charset="0"/>
                <a:ea typeface="Yu Mincho" panose="02020400000000000000" pitchFamily="18" charset="-128"/>
              </a:rPr>
              <a:t>Digital rehabilitation aims to help individuals change criminal behaviour and lead fulfilling lives, emphasising strong community and family connections. It includes education, vocational training, and programmes addressing causes of offending like substance abuse and violence. Supporting positive life changes, maintaining family contact, and easing the transition from prison to community are also vital. </a:t>
            </a:r>
          </a:p>
          <a:p>
            <a:pPr algn="just">
              <a:lnSpc>
                <a:spcPct val="107000"/>
              </a:lnSpc>
              <a:spcAft>
                <a:spcPts val="800"/>
              </a:spcAft>
              <a:defRPr/>
            </a:pPr>
            <a:endParaRPr lang="en-GB" sz="1200" kern="100" dirty="0">
              <a:latin typeface="Calibri" panose="020F0502020204030204" pitchFamily="34" charset="0"/>
              <a:ea typeface="Yu Mincho" panose="02020400000000000000" pitchFamily="18" charset="-128"/>
            </a:endParaRPr>
          </a:p>
          <a:p>
            <a:pPr algn="just">
              <a:lnSpc>
                <a:spcPct val="107000"/>
              </a:lnSpc>
              <a:spcAft>
                <a:spcPts val="800"/>
              </a:spcAft>
              <a:defRPr/>
            </a:pPr>
            <a:r>
              <a:rPr lang="en-GB" sz="1200" kern="100" dirty="0">
                <a:latin typeface="Calibri" panose="020F0502020204030204" pitchFamily="34" charset="0"/>
                <a:ea typeface="Yu Mincho" panose="02020400000000000000" pitchFamily="18" charset="-128"/>
              </a:rPr>
              <a:t>Finland’s Smart prison approach is one good example of where staff were heavily involved in the design and development of the digital resources created for prisoners. Moreover staff continue to be an important stakeholder in the impact of prisoners using digital resources, as well as adapting to the DORIS system in which both staff and prisoners can interact. Therefore the by product of this </a:t>
            </a:r>
            <a:r>
              <a:rPr lang="en-GB" sz="1200" kern="100" dirty="0" err="1">
                <a:latin typeface="Calibri" panose="020F0502020204030204" pitchFamily="34" charset="0"/>
                <a:ea typeface="Yu Mincho" panose="02020400000000000000" pitchFamily="18" charset="-128"/>
              </a:rPr>
              <a:t>intiative</a:t>
            </a:r>
            <a:r>
              <a:rPr lang="en-GB" sz="1200" kern="100" dirty="0">
                <a:latin typeface="Calibri" panose="020F0502020204030204" pitchFamily="34" charset="0"/>
                <a:ea typeface="Yu Mincho" panose="02020400000000000000" pitchFamily="18" charset="-128"/>
              </a:rPr>
              <a:t> has created a digital community. </a:t>
            </a:r>
          </a:p>
          <a:p>
            <a:pPr algn="just">
              <a:lnSpc>
                <a:spcPct val="107000"/>
              </a:lnSpc>
              <a:spcAft>
                <a:spcPts val="800"/>
              </a:spcAft>
              <a:defRPr/>
            </a:pPr>
            <a:endParaRPr lang="en-GB" sz="1200" kern="100" dirty="0">
              <a:latin typeface="Calibri" panose="020F0502020204030204" pitchFamily="34" charset="0"/>
              <a:ea typeface="Yu Mincho" panose="02020400000000000000" pitchFamily="18" charset="-128"/>
            </a:endParaRPr>
          </a:p>
          <a:p>
            <a:pPr algn="just">
              <a:lnSpc>
                <a:spcPct val="107000"/>
              </a:lnSpc>
              <a:spcAft>
                <a:spcPts val="800"/>
              </a:spcAft>
              <a:defRPr/>
            </a:pPr>
            <a:r>
              <a:rPr lang="en-GB" sz="1200" kern="100" dirty="0">
                <a:latin typeface="Calibri" panose="020F0502020204030204" pitchFamily="34" charset="0"/>
                <a:ea typeface="Yu Mincho" panose="02020400000000000000" pitchFamily="18" charset="-128"/>
              </a:rPr>
              <a:t>Digital skills are crucial for community integration, so rehabilitation must equip prisoners with these competencies. The model by </a:t>
            </a:r>
            <a:r>
              <a:rPr lang="en-GB" sz="1200" kern="100" dirty="0" err="1">
                <a:latin typeface="Calibri" panose="020F0502020204030204" pitchFamily="34" charset="0"/>
                <a:ea typeface="Yu Mincho" panose="02020400000000000000" pitchFamily="18" charset="-128"/>
              </a:rPr>
              <a:t>Reisdorf</a:t>
            </a:r>
            <a:r>
              <a:rPr lang="en-GB" sz="1200" kern="100" dirty="0">
                <a:latin typeface="Calibri" panose="020F0502020204030204" pitchFamily="34" charset="0"/>
                <a:ea typeface="Yu Mincho" panose="02020400000000000000" pitchFamily="18" charset="-128"/>
              </a:rPr>
              <a:t> and Rickard links rehabilitation theory with digital inequality, highlighting how digital tools can address </a:t>
            </a:r>
            <a:r>
              <a:rPr lang="en-GB" sz="1200" b="1" kern="100" dirty="0">
                <a:latin typeface="Calibri" panose="020F0502020204030204" pitchFamily="34" charset="0"/>
                <a:ea typeface="Yu Mincho" panose="02020400000000000000" pitchFamily="18" charset="-128"/>
              </a:rPr>
              <a:t>economic, social, personal, cultural, and health issues</a:t>
            </a:r>
            <a:r>
              <a:rPr lang="en-GB" sz="1200" kern="100" dirty="0">
                <a:latin typeface="Calibri" panose="020F0502020204030204" pitchFamily="34" charset="0"/>
                <a:ea typeface="Yu Mincho" panose="02020400000000000000" pitchFamily="18" charset="-128"/>
              </a:rPr>
              <a:t> for successful reintegration.</a:t>
            </a:r>
            <a:endParaRPr lang="en-AU" sz="1200" kern="100" dirty="0">
              <a:latin typeface="Calibri" panose="020F0502020204030204" pitchFamily="34" charset="0"/>
              <a:ea typeface="Yu Mincho" panose="02020400000000000000" pitchFamily="18" charset="-128"/>
            </a:endParaRP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6</a:t>
            </a:fld>
            <a:endParaRPr lang="en-US"/>
          </a:p>
        </p:txBody>
      </p:sp>
    </p:spTree>
    <p:extLst>
      <p:ext uri="{BB962C8B-B14F-4D97-AF65-F5344CB8AC3E}">
        <p14:creationId xmlns:p14="http://schemas.microsoft.com/office/powerpoint/2010/main" val="426068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Menti</a:t>
            </a:r>
            <a:r>
              <a:rPr lang="en-GB" dirty="0"/>
              <a:t> question…</a:t>
            </a:r>
          </a:p>
          <a:p>
            <a:r>
              <a:rPr lang="en-GB" dirty="0"/>
              <a:t>Word cloud….</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7</a:t>
            </a:fld>
            <a:endParaRPr lang="en-US"/>
          </a:p>
        </p:txBody>
      </p:sp>
    </p:spTree>
    <p:extLst>
      <p:ext uri="{BB962C8B-B14F-4D97-AF65-F5344CB8AC3E}">
        <p14:creationId xmlns:p14="http://schemas.microsoft.com/office/powerpoint/2010/main" val="201913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ltLang="en-US" sz="1200" kern="1200" dirty="0">
                <a:solidFill>
                  <a:schemeClr val="tx1"/>
                </a:solidFill>
                <a:effectLst/>
                <a:latin typeface="Aptos"/>
                <a:cs typeface="Times New Roman" panose="02020603050405020304" pitchFamily="18" charset="0"/>
              </a:rPr>
              <a:t>No strategy is better than the other. Fundamentally this is about meeting needs of humans.</a:t>
            </a:r>
            <a:r>
              <a:rPr lang="en-GB" altLang="en-US" sz="1200" dirty="0">
                <a:latin typeface="Aptos"/>
                <a:cs typeface="Times New Roman" panose="02020603050405020304" pitchFamily="18" charset="0"/>
              </a:rPr>
              <a:t> BUT staff training is key to ALL of these pathways. </a:t>
            </a:r>
            <a:endParaRPr lang="en-GB" altLang="en-US" sz="1200" kern="1200" dirty="0">
              <a:solidFill>
                <a:schemeClr val="tx1"/>
              </a:solidFill>
              <a:effectLst/>
              <a:latin typeface="Aptos" panose="020B0004020202020204" pitchFamily="34" charset="0"/>
              <a:cs typeface="Times New Roman" panose="02020603050405020304" pitchFamily="18" charset="0"/>
            </a:endParaRPr>
          </a:p>
          <a:p>
            <a:pPr>
              <a:defRPr/>
            </a:pPr>
            <a:endParaRPr lang="en-GB" altLang="en-US" sz="1200" kern="1200" dirty="0">
              <a:solidFill>
                <a:schemeClr val="tx1"/>
              </a:solidFill>
              <a:effectLst/>
              <a:latin typeface="Aptos" panose="020B0004020202020204" pitchFamily="34" charset="0"/>
              <a:ea typeface="+mn-ea"/>
              <a:cs typeface="Times New Roman" panose="02020603050405020304" pitchFamily="18" charset="0"/>
            </a:endParaRPr>
          </a:p>
          <a:p>
            <a:pPr algn="just">
              <a:lnSpc>
                <a:spcPct val="107000"/>
              </a:lnSpc>
              <a:spcAft>
                <a:spcPts val="800"/>
              </a:spcAft>
            </a:pPr>
            <a:endParaRPr lang="en-AU" sz="1200" kern="1200" dirty="0">
              <a:solidFill>
                <a:schemeClr val="tx1"/>
              </a:solidFill>
              <a:effectLst/>
              <a:latin typeface="Aptos"/>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1200" b="1" kern="1200" dirty="0">
                <a:solidFill>
                  <a:schemeClr val="tx1"/>
                </a:solidFill>
                <a:effectLst/>
                <a:latin typeface="Aptos"/>
                <a:cs typeface="Times New Roman" panose="02020603050405020304" pitchFamily="18" charset="0"/>
              </a:rPr>
              <a:t>Transformational pathways</a:t>
            </a:r>
            <a:endParaRPr lang="en-AU" sz="1200" b="1" kern="1200" dirty="0">
              <a:solidFill>
                <a:schemeClr val="tx1"/>
              </a:solidFill>
              <a:effectLst/>
              <a:latin typeface="Aptos"/>
              <a:cs typeface="Times New Roman" panose="02020603050405020304" pitchFamily="18" charset="0"/>
            </a:endParaRPr>
          </a:p>
          <a:p>
            <a:pPr marL="485775" algn="just">
              <a:lnSpc>
                <a:spcPct val="107000"/>
              </a:lnSpc>
            </a:pPr>
            <a:r>
              <a:rPr lang="en-GB" sz="1200" kern="1200" dirty="0">
                <a:solidFill>
                  <a:schemeClr val="tx1"/>
                </a:solidFill>
                <a:effectLst/>
                <a:latin typeface="Aptos"/>
                <a:cs typeface="Times New Roman" panose="02020603050405020304" pitchFamily="18" charset="0"/>
              </a:rPr>
              <a:t>Transformational pathways involve a fundamental </a:t>
            </a:r>
            <a:r>
              <a:rPr lang="en-GB" sz="1200" kern="1200" dirty="0" err="1">
                <a:solidFill>
                  <a:schemeClr val="tx1"/>
                </a:solidFill>
                <a:effectLst/>
                <a:latin typeface="Aptos"/>
                <a:cs typeface="Times New Roman" panose="02020603050405020304" pitchFamily="18" charset="0"/>
              </a:rPr>
              <a:t>reconceptualisation</a:t>
            </a:r>
            <a:r>
              <a:rPr lang="en-GB" sz="1200" kern="1200" dirty="0">
                <a:solidFill>
                  <a:schemeClr val="tx1"/>
                </a:solidFill>
                <a:effectLst/>
                <a:latin typeface="Aptos"/>
                <a:cs typeface="Times New Roman" panose="02020603050405020304" pitchFamily="18" charset="0"/>
              </a:rPr>
              <a:t> of how rehabilitation can work in prisons, combined with an investment in the digital resources required to give prisoners access to a wide range of self-help and rehabilitative interventions. </a:t>
            </a:r>
            <a:r>
              <a:rPr lang="en-AU" sz="1200" kern="1200" dirty="0">
                <a:solidFill>
                  <a:schemeClr val="tx1"/>
                </a:solidFill>
                <a:effectLst/>
                <a:latin typeface="Aptos"/>
                <a:cs typeface="Times New Roman" panose="02020603050405020304" pitchFamily="18" charset="0"/>
              </a:rPr>
              <a:t>This approach envisions transforming prisons into environments that foster learning and growth, through the support of digital tools accessible directly within their cells.</a:t>
            </a:r>
            <a:r>
              <a:rPr lang="en-AU" sz="1200" dirty="0">
                <a:latin typeface="Aptos"/>
                <a:cs typeface="Times New Roman" panose="02020603050405020304" pitchFamily="18" charset="0"/>
              </a:rPr>
              <a:t> </a:t>
            </a:r>
            <a:endParaRPr lang="en-AU" sz="1200" kern="1200" dirty="0">
              <a:solidFill>
                <a:schemeClr val="tx1"/>
              </a:solidFill>
              <a:effectLst/>
              <a:latin typeface="Aptos" panose="020B0004020202020204" pitchFamily="34" charset="0"/>
              <a:cs typeface="Times New Roman" panose="02020603050405020304" pitchFamily="18" charset="0"/>
            </a:endParaRPr>
          </a:p>
          <a:p>
            <a:pPr marL="485775" algn="just">
              <a:lnSpc>
                <a:spcPct val="107000"/>
              </a:lnSpc>
            </a:pPr>
            <a:r>
              <a:rPr lang="en-GB" sz="1200" kern="1200" dirty="0">
                <a:solidFill>
                  <a:schemeClr val="tx1"/>
                </a:solidFill>
                <a:effectLst/>
                <a:latin typeface="Aptos"/>
                <a:cs typeface="Times New Roman" panose="02020603050405020304" pitchFamily="18" charset="0"/>
              </a:rPr>
              <a:t> </a:t>
            </a:r>
            <a:endParaRPr lang="en-AU" sz="1200" kern="1200" dirty="0">
              <a:solidFill>
                <a:schemeClr val="tx1"/>
              </a:solidFill>
              <a:effectLst/>
              <a:latin typeface="Aptos"/>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1200" b="1" kern="1200" dirty="0">
                <a:solidFill>
                  <a:schemeClr val="tx1"/>
                </a:solidFill>
                <a:effectLst/>
                <a:latin typeface="Aptos"/>
                <a:cs typeface="Times New Roman" panose="02020603050405020304" pitchFamily="18" charset="0"/>
              </a:rPr>
              <a:t>Enhanced rehabilitation pathways</a:t>
            </a:r>
            <a:endParaRPr lang="en-AU" sz="1200" b="1" kern="1200" dirty="0">
              <a:solidFill>
                <a:schemeClr val="tx1"/>
              </a:solidFill>
              <a:effectLst/>
              <a:latin typeface="Aptos"/>
              <a:cs typeface="Times New Roman" panose="02020603050405020304" pitchFamily="18" charset="0"/>
            </a:endParaRPr>
          </a:p>
          <a:p>
            <a:pPr marL="485775" algn="just">
              <a:lnSpc>
                <a:spcPct val="107000"/>
              </a:lnSpc>
            </a:pPr>
            <a:r>
              <a:rPr lang="en-GB" sz="1200" kern="1200" dirty="0">
                <a:solidFill>
                  <a:schemeClr val="tx1"/>
                </a:solidFill>
                <a:effectLst/>
                <a:latin typeface="Aptos"/>
                <a:cs typeface="Times New Roman" panose="02020603050405020304" pitchFamily="18" charset="0"/>
              </a:rPr>
              <a:t>A second development pathway involves adopting digital rehabilitation as an adjunct or supplement to existing rehabilitative activities. Digitally enhanced rehabilitation pathways build on the strengths of existing programmes and use the affordances of digital technology to increase the delivery, flexibility, accessibility, or effectiveness of those rehabilitative techniques. This pathway is most clearly evident in the way that digital education and vocational training has been used to enhance more traditional classroom forms of learning and can also be seen in the way that digital treatment and behaviour change applications are used to supplement face-to-face modes of service delivery.</a:t>
            </a:r>
            <a:endParaRPr lang="en-AU" sz="1200" kern="1200" dirty="0">
              <a:solidFill>
                <a:schemeClr val="tx1"/>
              </a:solidFill>
              <a:effectLst/>
              <a:latin typeface="Aptos"/>
              <a:cs typeface="Times New Roman" panose="02020603050405020304" pitchFamily="18" charset="0"/>
            </a:endParaRPr>
          </a:p>
          <a:p>
            <a:pPr marL="485775" algn="just">
              <a:lnSpc>
                <a:spcPct val="107000"/>
              </a:lnSpc>
            </a:pPr>
            <a:r>
              <a:rPr lang="en-GB" sz="1200" kern="1200" dirty="0">
                <a:solidFill>
                  <a:schemeClr val="tx1"/>
                </a:solidFill>
                <a:effectLst/>
                <a:latin typeface="Aptos"/>
                <a:cs typeface="Times New Roman" panose="02020603050405020304" pitchFamily="18" charset="0"/>
              </a:rPr>
              <a:t> </a:t>
            </a:r>
            <a:endParaRPr lang="en-AU" sz="1200" kern="1200" dirty="0">
              <a:solidFill>
                <a:schemeClr val="tx1"/>
              </a:solidFill>
              <a:effectLst/>
              <a:latin typeface="Aptos"/>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1200" b="1" kern="1200" dirty="0">
                <a:solidFill>
                  <a:schemeClr val="tx1"/>
                </a:solidFill>
                <a:effectLst/>
                <a:latin typeface="Aptos"/>
                <a:cs typeface="Times New Roman" panose="02020603050405020304" pitchFamily="18" charset="0"/>
              </a:rPr>
              <a:t>Adaptive pathways</a:t>
            </a:r>
            <a:endParaRPr lang="en-AU" sz="1200" b="1" kern="1200" dirty="0">
              <a:solidFill>
                <a:schemeClr val="tx1"/>
              </a:solidFill>
              <a:effectLst/>
              <a:latin typeface="Aptos"/>
              <a:cs typeface="Times New Roman" panose="02020603050405020304" pitchFamily="18" charset="0"/>
            </a:endParaRPr>
          </a:p>
          <a:p>
            <a:pPr marL="485775" algn="just">
              <a:lnSpc>
                <a:spcPct val="107000"/>
              </a:lnSpc>
            </a:pPr>
            <a:r>
              <a:rPr lang="en-GB" sz="1200" kern="1200" dirty="0">
                <a:solidFill>
                  <a:schemeClr val="tx1"/>
                </a:solidFill>
                <a:effectLst/>
                <a:latin typeface="Aptos"/>
                <a:cs typeface="Times New Roman" panose="02020603050405020304" pitchFamily="18" charset="0"/>
              </a:rPr>
              <a:t>Not all digital rehabilitation pathways need to involve large investments or highly complex or specialised applications and technology. Many involve relatively simple adaptations of available digital technology to support rehabilitative activity. Probably the most frequently used element in prisons’ response to the COVID-19 pandemic was standard video-conferencing software. The necessity to establish virtual channels for professional and family contact in a very short timeframe meant that prison authorities were obliged to seek a solution that could be implemented quickly and with minimal investment in technology. Adaptive pathways can also be appropriate where the goal is to provide services to people who do not have access to specialised technologies.</a:t>
            </a:r>
            <a:r>
              <a:rPr lang="en-GB" sz="1200" dirty="0">
                <a:latin typeface="Aptos"/>
                <a:cs typeface="Times New Roman" panose="02020603050405020304" pitchFamily="18" charset="0"/>
              </a:rPr>
              <a:t> </a:t>
            </a:r>
            <a:endParaRPr lang="en-AU" sz="1200" kern="1200" dirty="0">
              <a:solidFill>
                <a:schemeClr val="tx1"/>
              </a:solidFill>
              <a:effectLst/>
              <a:latin typeface="Aptos" panose="020B0004020202020204" pitchFamily="34" charset="0"/>
              <a:ea typeface="+mn-ea"/>
              <a:cs typeface="Times New Roman" panose="02020603050405020304" pitchFamily="18" charset="0"/>
            </a:endParaRPr>
          </a:p>
          <a:p>
            <a:pPr marL="485775" algn="just">
              <a:lnSpc>
                <a:spcPct val="107000"/>
              </a:lnSpc>
            </a:pPr>
            <a:endParaRPr lang="en-AU" altLang="en-US" sz="1200" kern="1200" dirty="0">
              <a:solidFill>
                <a:schemeClr val="tx1"/>
              </a:solidFill>
              <a:effectLst/>
              <a:latin typeface="Aptos" panose="020B0004020202020204" pitchFamily="34"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228CFB3-C336-4DA9-8D25-7450C7F31A27}" type="slidenum">
              <a:rPr lang="en-US" smtClean="0"/>
              <a:t>8</a:t>
            </a:fld>
            <a:endParaRPr lang="en-US"/>
          </a:p>
        </p:txBody>
      </p:sp>
    </p:spTree>
    <p:extLst>
      <p:ext uri="{BB962C8B-B14F-4D97-AF65-F5344CB8AC3E}">
        <p14:creationId xmlns:p14="http://schemas.microsoft.com/office/powerpoint/2010/main" val="2819759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Principles of Digital Rehabilitation:</a:t>
            </a:r>
          </a:p>
          <a:p>
            <a:endParaRPr lang="en-GB" b="1" dirty="0"/>
          </a:p>
          <a:p>
            <a:r>
              <a:rPr lang="en-GB" b="1" dirty="0"/>
              <a:t>1. **Human Rights and Legal Principles:**</a:t>
            </a:r>
          </a:p>
          <a:p>
            <a:r>
              <a:rPr lang="en-GB" b="1" dirty="0"/>
              <a:t>   - </a:t>
            </a:r>
            <a:r>
              <a:rPr lang="en-GB" b="0" dirty="0"/>
              <a:t>Ensure digitisation respects legal frameworks.</a:t>
            </a:r>
          </a:p>
          <a:p>
            <a:r>
              <a:rPr lang="en-GB" b="0" dirty="0"/>
              <a:t>   - AI should not overtake human decision-making without clear laws.</a:t>
            </a:r>
          </a:p>
          <a:p>
            <a:r>
              <a:rPr lang="en-GB" b="0" dirty="0"/>
              <a:t>   - Privacy and transparency are crucial in data use and AI programming.</a:t>
            </a:r>
          </a:p>
          <a:p>
            <a:r>
              <a:rPr lang="en-GB" b="0" dirty="0"/>
              <a:t>   - Moral reasoning and data protection must be transparent.</a:t>
            </a:r>
          </a:p>
          <a:p>
            <a:endParaRPr lang="en-GB" b="1" dirty="0"/>
          </a:p>
          <a:p>
            <a:r>
              <a:rPr lang="en-GB" b="1" dirty="0"/>
              <a:t>2. **Normality:**</a:t>
            </a:r>
          </a:p>
          <a:p>
            <a:r>
              <a:rPr lang="en-GB" b="1" dirty="0"/>
              <a:t>   - </a:t>
            </a:r>
            <a:r>
              <a:rPr lang="en-GB" b="0" dirty="0"/>
              <a:t>Introducing normality in prisons can reduce incidents and recidivism.</a:t>
            </a:r>
          </a:p>
          <a:p>
            <a:r>
              <a:rPr lang="en-GB" b="0" dirty="0"/>
              <a:t>   - McDougall et al. found positive outcomes from normalising environments.</a:t>
            </a:r>
          </a:p>
          <a:p>
            <a:endParaRPr lang="en-GB" b="1" dirty="0"/>
          </a:p>
          <a:p>
            <a:r>
              <a:rPr lang="en-GB" b="1" dirty="0"/>
              <a:t>3. **Equality and Fairness:**</a:t>
            </a:r>
          </a:p>
          <a:p>
            <a:r>
              <a:rPr lang="en-GB" b="1" dirty="0"/>
              <a:t>   - </a:t>
            </a:r>
            <a:r>
              <a:rPr lang="en-GB" b="0" dirty="0"/>
              <a:t>Address the digital divide to ensure equal access.</a:t>
            </a:r>
          </a:p>
          <a:p>
            <a:r>
              <a:rPr lang="en-GB" b="0" dirty="0"/>
              <a:t>   - Proportional data usage, considering consent and long-term impacts.</a:t>
            </a:r>
          </a:p>
          <a:p>
            <a:endParaRPr lang="en-GB" b="1" dirty="0"/>
          </a:p>
          <a:p>
            <a:r>
              <a:rPr lang="en-GB" b="1" dirty="0"/>
              <a:t>4. **Proportionality:**</a:t>
            </a:r>
          </a:p>
          <a:p>
            <a:r>
              <a:rPr lang="en-GB" b="1" dirty="0"/>
              <a:t>   - </a:t>
            </a:r>
            <a:r>
              <a:rPr lang="en-GB" b="0" dirty="0"/>
              <a:t>Maintain proportional data retention and usage.</a:t>
            </a:r>
          </a:p>
          <a:p>
            <a:r>
              <a:rPr lang="en-GB" b="0" dirty="0"/>
              <a:t>   - Prevent misuse of data similar to credit checks.</a:t>
            </a:r>
          </a:p>
          <a:p>
            <a:endParaRPr lang="en-GB" b="1" dirty="0"/>
          </a:p>
          <a:p>
            <a:r>
              <a:rPr lang="en-GB" b="1" dirty="0"/>
              <a:t>5. **Restorative Principles:**</a:t>
            </a:r>
          </a:p>
          <a:p>
            <a:r>
              <a:rPr lang="en-GB" b="1" dirty="0"/>
              <a:t>   - </a:t>
            </a:r>
            <a:r>
              <a:rPr lang="en-GB" b="0" dirty="0"/>
              <a:t>Enhance agency, choice, and autonomy within restrictions.</a:t>
            </a:r>
          </a:p>
          <a:p>
            <a:r>
              <a:rPr lang="en-GB" b="0" dirty="0"/>
              <a:t>   - Ensure fair and equal access to digital tools and education.</a:t>
            </a:r>
          </a:p>
          <a:p>
            <a:endParaRPr lang="en-GB" b="1" dirty="0"/>
          </a:p>
          <a:p>
            <a:r>
              <a:rPr lang="en-GB" b="1" dirty="0"/>
              <a:t>6. **Flourishing Agency:**</a:t>
            </a:r>
          </a:p>
          <a:p>
            <a:r>
              <a:rPr lang="en-GB" b="1" dirty="0"/>
              <a:t>   - </a:t>
            </a:r>
            <a:r>
              <a:rPr lang="en-GB" b="0" dirty="0"/>
              <a:t>Promote flourishing through equal opportunities.</a:t>
            </a:r>
          </a:p>
          <a:p>
            <a:r>
              <a:rPr lang="en-GB" b="0" dirty="0"/>
              <a:t>   - Protect data and ensure actions remain lawful.</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9</a:t>
            </a:fld>
            <a:endParaRPr lang="en-US"/>
          </a:p>
        </p:txBody>
      </p:sp>
    </p:spTree>
    <p:extLst>
      <p:ext uri="{BB962C8B-B14F-4D97-AF65-F5344CB8AC3E}">
        <p14:creationId xmlns:p14="http://schemas.microsoft.com/office/powerpoint/2010/main" val="2162189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Menti</a:t>
            </a:r>
            <a:r>
              <a:rPr lang="en-GB" dirty="0"/>
              <a:t> questions</a:t>
            </a:r>
          </a:p>
          <a:p>
            <a:r>
              <a:rPr lang="en-GB" dirty="0"/>
              <a:t>Word cloud….</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10</a:t>
            </a:fld>
            <a:endParaRPr lang="en-US"/>
          </a:p>
        </p:txBody>
      </p:sp>
    </p:spTree>
    <p:extLst>
      <p:ext uri="{BB962C8B-B14F-4D97-AF65-F5344CB8AC3E}">
        <p14:creationId xmlns:p14="http://schemas.microsoft.com/office/powerpoint/2010/main" val="3263517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can penitentiary education for staff include these- workshop? </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11</a:t>
            </a:fld>
            <a:endParaRPr lang="en-US"/>
          </a:p>
        </p:txBody>
      </p:sp>
    </p:spTree>
    <p:extLst>
      <p:ext uri="{BB962C8B-B14F-4D97-AF65-F5344CB8AC3E}">
        <p14:creationId xmlns:p14="http://schemas.microsoft.com/office/powerpoint/2010/main" val="595669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Staff are crucial in implementing digital change in prisons, requiring active engagement, training, and resource provision. Like prisoners, staff often face limited access to digital resources and lack knowledge about their benefits and risks. For digital rehabilitation to succeed, staff must be confident in using digital tools, understand their role in supporting rehabilitation, and see the professional development benefits.</a:t>
            </a:r>
          </a:p>
          <a:p>
            <a:endParaRPr lang="en-GB" dirty="0"/>
          </a:p>
          <a:p>
            <a:r>
              <a:rPr lang="en-GB" dirty="0"/>
              <a:t>Positive staff attitudes towards digital adoption are essential, as they influence the prison culture and the success of digital initiatives. However, trust must be built, particularly in security and practical challenges, for successful technology integration. Leadership plays a key role in promoting the benefits of digital tools, especially in enhancing rehabilitation, communication, and safety.</a:t>
            </a:r>
          </a:p>
          <a:p>
            <a:endParaRPr lang="en-GB" dirty="0"/>
          </a:p>
          <a:p>
            <a:r>
              <a:rPr lang="en-GB" dirty="0"/>
              <a:t>Continuing Professional Development (CPD) is vital for staff expertise and job satisfaction. Countries like the Czech Republic and Ireland have successfully implemented digital learning for prisoners and staff, fostering ongoing learning and adapting to changing needs. Specialised training, including e-learning, gamification, and online communities, supports diverse staff roles and improves outcomes, especially in areas like elderly prisoner care. However, some staff prefer face-to-face interaction for applying knowledge, particularly on sensitive issues. Early training in specialised prison careers is also needed.</a:t>
            </a:r>
          </a:p>
          <a:p>
            <a:endParaRPr lang="en-GB" dirty="0"/>
          </a:p>
          <a:p>
            <a:endParaRPr lang="en-GB" dirty="0"/>
          </a:p>
          <a:p>
            <a:r>
              <a:rPr lang="en-GB" dirty="0"/>
              <a:t>Staff are crucial in implementing digital change in prisons, requiring active engagement, training, and resource provision. Like prisoners, staff often face limited access to digital resources and lack knowledge about their benefits and risks. For digital rehabilitation to succeed, staff must be confident in using digital tools, understand their role in supporting rehabilitation, and see the professional development benefits.</a:t>
            </a:r>
          </a:p>
          <a:p>
            <a:endParaRPr lang="en-GB" dirty="0"/>
          </a:p>
          <a:p>
            <a:r>
              <a:rPr lang="en-GB" dirty="0"/>
              <a:t>Positive staff attitudes towards digital adoption are essential, as they influence the prison culture and the success of digital initiatives. However, trust must be built, particularly in security and practical challenges, for successful technology integration. Leadership plays a key role in promoting the benefits of digital tools, especially in enhancing rehabilitation, communication, and safety.</a:t>
            </a:r>
          </a:p>
          <a:p>
            <a:endParaRPr lang="en-GB" dirty="0"/>
          </a:p>
          <a:p>
            <a:r>
              <a:rPr lang="en-GB" dirty="0"/>
              <a:t>Continuing Professional Development (CPD) is vital for staff expertise and job satisfaction. Countries like the Czech Republic and Ireland have successfully implemented digital learning for prisoners and staff, fostering ongoing learning and adapting to changing needs. Specialised training, including e-learning, gamification, and online communities, supports diverse staff roles and improves outcomes, especially in areas like elderly prisoner care. However, some staff prefer face-to-face interaction for applying knowledge, particularly on sensitive issues. Early training in specialised prison careers is also needed.</a:t>
            </a:r>
          </a:p>
          <a:p>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12</a:t>
            </a:fld>
            <a:endParaRPr lang="en-US"/>
          </a:p>
        </p:txBody>
      </p:sp>
    </p:spTree>
    <p:extLst>
      <p:ext uri="{BB962C8B-B14F-4D97-AF65-F5344CB8AC3E}">
        <p14:creationId xmlns:p14="http://schemas.microsoft.com/office/powerpoint/2010/main" val="2387527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 of Training: • Encourage staff to accept digital change and create meaningful engagement with digital rehabilitation. Brokering co-creative modes of consultation is crucial to a normalize digital culture. • Consider the critical factor of timing in training prison officers. Leverage digital learning to tailor training for specific needs, providing comprehensive fundamentals for new recruits as well as continuous professional development for established staff. </a:t>
            </a:r>
          </a:p>
          <a:p>
            <a:endParaRPr lang="en-GB" dirty="0"/>
          </a:p>
          <a:p>
            <a:r>
              <a:rPr lang="en-GB" dirty="0"/>
              <a:t>Participant Selection: • Address the unique challenge of participant selection for training programmes. • Mitigate potential biases by ensuring fair and inclusive opportunities. • Utilise digital learning to provide standardised access to training modules, promoting an unbiased approach to participant selection.</a:t>
            </a:r>
          </a:p>
          <a:p>
            <a:endParaRPr lang="en-GB" dirty="0"/>
          </a:p>
          <a:p>
            <a:r>
              <a:rPr lang="en-GB" dirty="0"/>
              <a:t>Feedback from Prisoners on Training Quality: • Enhance training quality by seeking feedback from incarcerated individuals who directly interact with prison officers. • Incorporate prisoner perspectives to gain insights into the effectiveness of training in improving relationships, communication, and overall facility conditions. • Integrate mechanisms for prisoner feedback into digital training programmes for continuous improvement.</a:t>
            </a:r>
          </a:p>
          <a:p>
            <a:endParaRPr lang="en-GB" dirty="0"/>
          </a:p>
          <a:p>
            <a:r>
              <a:rPr lang="en-GB" dirty="0"/>
              <a:t>Accreditation and Quality Assurance: • Subject digital training for prison officers to rigorous accreditation and quality assurance processes. • Obtain accreditation from relevant authorities, such as justice agencies or educational institutions, to validate content and delivery. • Continually assess and update approvals and quality standards to meet evolving requirements. </a:t>
            </a:r>
          </a:p>
          <a:p>
            <a:endParaRPr lang="en-GB" dirty="0"/>
          </a:p>
          <a:p>
            <a:r>
              <a:rPr lang="en-GB" dirty="0"/>
              <a:t>Post-Training Support: • Acknowledge that training extends beyond completing digital modules. • Provide crucial post-training support to ensure effective application of newly acquired knowledge. • Establish peer support networks, mentorship programmes, and access to additional resources as integral components of the overall training strategy. • Utilise digitally enabled networks for ongoing communication and reflection. </a:t>
            </a:r>
          </a:p>
          <a:p>
            <a:endParaRPr lang="en-GB" dirty="0"/>
          </a:p>
          <a:p>
            <a:r>
              <a:rPr lang="en-GB" dirty="0"/>
              <a:t>Practice Challenges: • Embrace digital learning to address real-world scenarios and practical challenges faced by prison officers. • Implement interactive simulations, case studies, and scenario-based training to bridge the gap between theory and practice. • Prepare officers for complex issues, such as managing aging or terminally ill prisoners, foster empathy and professionalism in their approach</a:t>
            </a:r>
          </a:p>
          <a:p>
            <a:endParaRPr lang="en-GB" dirty="0"/>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13</a:t>
            </a:fld>
            <a:endParaRPr lang="en-US"/>
          </a:p>
        </p:txBody>
      </p:sp>
    </p:spTree>
    <p:extLst>
      <p:ext uri="{BB962C8B-B14F-4D97-AF65-F5344CB8AC3E}">
        <p14:creationId xmlns:p14="http://schemas.microsoft.com/office/powerpoint/2010/main" val="1875040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Menti</a:t>
            </a:r>
            <a:r>
              <a:rPr lang="en-GB" dirty="0"/>
              <a:t> question…</a:t>
            </a:r>
          </a:p>
          <a:p>
            <a:r>
              <a:rPr lang="en-GB" dirty="0"/>
              <a:t>Word cloud….</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14</a:t>
            </a:fld>
            <a:endParaRPr lang="en-US"/>
          </a:p>
        </p:txBody>
      </p:sp>
    </p:spTree>
    <p:extLst>
      <p:ext uri="{BB962C8B-B14F-4D97-AF65-F5344CB8AC3E}">
        <p14:creationId xmlns:p14="http://schemas.microsoft.com/office/powerpoint/2010/main" val="923081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Menti</a:t>
            </a:r>
            <a:r>
              <a:rPr lang="en-GB" dirty="0"/>
              <a:t> question…</a:t>
            </a:r>
          </a:p>
          <a:p>
            <a:r>
              <a:rPr lang="en-GB" dirty="0"/>
              <a:t>Word cloud….</a:t>
            </a:r>
          </a:p>
          <a:p>
            <a:endParaRPr lang="en-US" dirty="0"/>
          </a:p>
        </p:txBody>
      </p:sp>
      <p:sp>
        <p:nvSpPr>
          <p:cNvPr id="4" name="Slide Number Placeholder 3"/>
          <p:cNvSpPr>
            <a:spLocks noGrp="1"/>
          </p:cNvSpPr>
          <p:nvPr>
            <p:ph type="sldNum" sz="quarter" idx="10"/>
          </p:nvPr>
        </p:nvSpPr>
        <p:spPr/>
        <p:txBody>
          <a:bodyPr/>
          <a:lstStyle/>
          <a:p>
            <a:fld id="{6228CFB3-C336-4DA9-8D25-7450C7F31A27}" type="slidenum">
              <a:rPr lang="en-US" smtClean="0"/>
              <a:t>15</a:t>
            </a:fld>
            <a:endParaRPr lang="en-US"/>
          </a:p>
        </p:txBody>
      </p:sp>
    </p:spTree>
    <p:extLst>
      <p:ext uri="{BB962C8B-B14F-4D97-AF65-F5344CB8AC3E}">
        <p14:creationId xmlns:p14="http://schemas.microsoft.com/office/powerpoint/2010/main" val="2657362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EB155B2-4E3D-40EC-958E-EB360B6E5B09}"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3354824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155B2-4E3D-40EC-958E-EB360B6E5B09}"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91709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B155B2-4E3D-40EC-958E-EB360B6E5B09}"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87932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B155B2-4E3D-40EC-958E-EB360B6E5B09}"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284299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B155B2-4E3D-40EC-958E-EB360B6E5B09}" type="datetimeFigureOut">
              <a:rPr lang="en-US" smtClean="0"/>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79698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B155B2-4E3D-40EC-958E-EB360B6E5B09}" type="datetimeFigureOut">
              <a:rPr lang="en-US" smtClean="0"/>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362120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155B2-4E3D-40EC-958E-EB360B6E5B09}" type="datetimeFigureOut">
              <a:rPr lang="en-US" smtClean="0"/>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701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B155B2-4E3D-40EC-958E-EB360B6E5B09}"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78449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B155B2-4E3D-40EC-958E-EB360B6E5B09}"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70865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155B2-4E3D-40EC-958E-EB360B6E5B09}"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97131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155B2-4E3D-40EC-958E-EB360B6E5B09}"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2545637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155B2-4E3D-40EC-958E-EB360B6E5B09}" type="datetimeFigureOut">
              <a:rPr lang="en-US" smtClean="0"/>
              <a:t>9/11/2024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A1589B-7346-4F8D-AD2E-4E0DB7CF2240}" type="slidenum">
              <a:rPr lang="en-US" smtClean="0"/>
              <a:t>‹#›</a:t>
            </a:fld>
            <a:endParaRPr lang="en-US"/>
          </a:p>
        </p:txBody>
      </p:sp>
    </p:spTree>
    <p:extLst>
      <p:ext uri="{BB962C8B-B14F-4D97-AF65-F5344CB8AC3E}">
        <p14:creationId xmlns:p14="http://schemas.microsoft.com/office/powerpoint/2010/main" val="92073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hyperlink" Target="https://unicri.it/News-Digital-Rehabilitation-Prisons" TargetMode="External"/><Relationship Id="rId4" Type="http://schemas.openxmlformats.org/officeDocument/2006/relationships/image" Target="../media/image6.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unicri.it/News-Digital-Rehabilitation-Prisons" TargetMode="External"/><Relationship Id="rId5" Type="http://schemas.openxmlformats.org/officeDocument/2006/relationships/image" Target="../media/image1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unicri.it/News-Digital-Rehabilitation-Prisons"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5.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6.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unicri.it/News-Digital-Rehabilitation-Prisons" TargetMode="Externa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unicri.it/News-Digital-Rehabilitation-Prisons" TargetMode="Externa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647843"/>
            <a:ext cx="9144000" cy="2387600"/>
          </a:xfrm>
        </p:spPr>
        <p:txBody>
          <a:bodyPr>
            <a:normAutofit fontScale="90000"/>
          </a:bodyPr>
          <a:lstStyle/>
          <a:p>
            <a:r>
              <a:rPr lang="en-US" b="1" dirty="0">
                <a:solidFill>
                  <a:schemeClr val="bg1"/>
                </a:solidFill>
                <a:latin typeface="Arial Black" charset="0"/>
                <a:ea typeface="Arial Black" charset="0"/>
                <a:cs typeface="Arial Black" charset="0"/>
              </a:rPr>
              <a:t>Digital Tools in Penitentiary Education</a:t>
            </a:r>
          </a:p>
        </p:txBody>
      </p:sp>
      <p:sp>
        <p:nvSpPr>
          <p:cNvPr id="3" name="Subtitle 2"/>
          <p:cNvSpPr>
            <a:spLocks noGrp="1"/>
          </p:cNvSpPr>
          <p:nvPr>
            <p:ph type="subTitle" idx="1"/>
          </p:nvPr>
        </p:nvSpPr>
        <p:spPr>
          <a:xfrm>
            <a:off x="1524000" y="4271452"/>
            <a:ext cx="9144000" cy="1776228"/>
          </a:xfrm>
        </p:spPr>
        <p:txBody>
          <a:bodyPr>
            <a:normAutofit fontScale="62500" lnSpcReduction="20000"/>
          </a:bodyPr>
          <a:lstStyle/>
          <a:p>
            <a:r>
              <a:rPr lang="en-US" b="1" dirty="0" err="1">
                <a:solidFill>
                  <a:schemeClr val="bg1"/>
                </a:solidFill>
                <a:latin typeface="Arial" charset="0"/>
                <a:ea typeface="Arial" charset="0"/>
                <a:cs typeface="Arial" charset="0"/>
              </a:rPr>
              <a:t>Dr</a:t>
            </a:r>
            <a:r>
              <a:rPr lang="en-US" b="1" dirty="0">
                <a:solidFill>
                  <a:schemeClr val="bg1"/>
                </a:solidFill>
                <a:latin typeface="Arial" charset="0"/>
                <a:ea typeface="Arial" charset="0"/>
                <a:cs typeface="Arial" charset="0"/>
              </a:rPr>
              <a:t> Victoria Knight</a:t>
            </a:r>
          </a:p>
          <a:p>
            <a:r>
              <a:rPr lang="en-US" b="1" dirty="0">
                <a:solidFill>
                  <a:schemeClr val="bg1"/>
                </a:solidFill>
                <a:latin typeface="Arial" charset="0"/>
                <a:ea typeface="Arial" charset="0"/>
                <a:cs typeface="Arial" charset="0"/>
              </a:rPr>
              <a:t>De Montfort University</a:t>
            </a:r>
          </a:p>
          <a:p>
            <a:r>
              <a:rPr lang="en-US" b="1" dirty="0">
                <a:solidFill>
                  <a:schemeClr val="bg1"/>
                </a:solidFill>
                <a:latin typeface="Arial" charset="0"/>
                <a:ea typeface="Arial" charset="0"/>
                <a:cs typeface="Arial" charset="0"/>
              </a:rPr>
              <a:t>vknight@dmu.ac.uk</a:t>
            </a:r>
          </a:p>
          <a:p>
            <a:r>
              <a:rPr lang="en-US" b="1" dirty="0">
                <a:solidFill>
                  <a:srgbClr val="FF0000"/>
                </a:solidFill>
                <a:latin typeface="Arial" charset="0"/>
                <a:ea typeface="Arial" charset="0"/>
                <a:cs typeface="Arial" charset="0"/>
              </a:rPr>
              <a:t>EPTA Annual Conference </a:t>
            </a:r>
          </a:p>
          <a:p>
            <a:r>
              <a:rPr lang="en-US" b="1" dirty="0">
                <a:solidFill>
                  <a:srgbClr val="FF0000"/>
                </a:solidFill>
                <a:latin typeface="Arial" charset="0"/>
                <a:ea typeface="Arial" charset="0"/>
                <a:cs typeface="Arial" charset="0"/>
              </a:rPr>
              <a:t>11-13 September 2024</a:t>
            </a:r>
          </a:p>
          <a:p>
            <a:r>
              <a:rPr lang="en-US" b="1" dirty="0">
                <a:solidFill>
                  <a:srgbClr val="FF0000"/>
                </a:solidFill>
                <a:latin typeface="Arial" charset="0"/>
                <a:ea typeface="Arial" charset="0"/>
                <a:cs typeface="Arial" charset="0"/>
              </a:rPr>
              <a:t>Tbilisi, Georgia </a:t>
            </a:r>
          </a:p>
        </p:txBody>
      </p:sp>
      <p:sp>
        <p:nvSpPr>
          <p:cNvPr id="7" name="Subtitle 2"/>
          <p:cNvSpPr txBox="1">
            <a:spLocks/>
          </p:cNvSpPr>
          <p:nvPr/>
        </p:nvSpPr>
        <p:spPr>
          <a:xfrm>
            <a:off x="1524000" y="5977450"/>
            <a:ext cx="9144000" cy="6905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bg1"/>
                </a:solidFill>
                <a:latin typeface="Arial" charset="0"/>
                <a:ea typeface="Arial" charset="0"/>
                <a:cs typeface="Arial" charset="0"/>
              </a:rPr>
              <a:t>www.europris.org</a:t>
            </a:r>
          </a:p>
        </p:txBody>
      </p:sp>
      <p:sp>
        <p:nvSpPr>
          <p:cNvPr id="10" name="Rectangle 9"/>
          <p:cNvSpPr/>
          <p:nvPr/>
        </p:nvSpPr>
        <p:spPr>
          <a:xfrm flipV="1">
            <a:off x="2718925" y="4059954"/>
            <a:ext cx="681349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9893" y="-27345"/>
            <a:ext cx="4071575" cy="2908461"/>
          </a:xfrm>
          <a:prstGeom prst="rect">
            <a:avLst/>
          </a:prstGeom>
        </p:spPr>
      </p:pic>
      <p:pic>
        <p:nvPicPr>
          <p:cNvPr id="8" name="Picture 7" descr="Two colleagues planning on board with sticky notes">
            <a:extLst>
              <a:ext uri="{FF2B5EF4-FFF2-40B4-BE49-F238E27FC236}">
                <a16:creationId xmlns:a16="http://schemas.microsoft.com/office/drawing/2014/main" id="{069F9C09-4957-4008-AC58-6AD10D979F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680" y="4351109"/>
            <a:ext cx="3380381" cy="2254687"/>
          </a:xfrm>
          <a:prstGeom prst="rect">
            <a:avLst/>
          </a:prstGeom>
        </p:spPr>
      </p:pic>
      <p:pic>
        <p:nvPicPr>
          <p:cNvPr id="9" name="Picture 8" descr="Programming data on computer monitor">
            <a:extLst>
              <a:ext uri="{FF2B5EF4-FFF2-40B4-BE49-F238E27FC236}">
                <a16:creationId xmlns:a16="http://schemas.microsoft.com/office/drawing/2014/main" id="{14BABE6F-B291-4B2B-B899-82D8C58FFC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07644" y="4277454"/>
            <a:ext cx="2144266" cy="2390565"/>
          </a:xfrm>
          <a:prstGeom prst="rect">
            <a:avLst/>
          </a:prstGeom>
        </p:spPr>
      </p:pic>
    </p:spTree>
    <p:extLst>
      <p:ext uri="{BB962C8B-B14F-4D97-AF65-F5344CB8AC3E}">
        <p14:creationId xmlns:p14="http://schemas.microsoft.com/office/powerpoint/2010/main" val="1348776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Overview</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8" y="1531069"/>
            <a:ext cx="480080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Digital Transformation of Prisons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Staff Role in Rehabilitation (with digital)</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we know is needed</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is needed to leverage staff digital education?</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Staff as Brokers in Prison Reform</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Preparation for Workshop </a:t>
            </a: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14" name="Graphic 3" descr="Checklist with solid fill">
            <a:extLst>
              <a:ext uri="{FF2B5EF4-FFF2-40B4-BE49-F238E27FC236}">
                <a16:creationId xmlns:a16="http://schemas.microsoft.com/office/drawing/2014/main" id="{1A71DB04-332C-43FC-8796-775E2EB6D0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59966" y="3429000"/>
            <a:ext cx="2446134" cy="2446134"/>
          </a:xfrm>
          <a:prstGeom prst="rect">
            <a:avLst/>
          </a:prstGeom>
        </p:spPr>
      </p:pic>
    </p:spTree>
    <p:extLst>
      <p:ext uri="{BB962C8B-B14F-4D97-AF65-F5344CB8AC3E}">
        <p14:creationId xmlns:p14="http://schemas.microsoft.com/office/powerpoint/2010/main" val="1587714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Your thoughts…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8" y="1531069"/>
            <a:ext cx="480080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are your services’ needs and priorities?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Tell us what digital resources and services are currently deployed in your nation’s service:</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For staff</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For prisoners</a:t>
            </a: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14" name="Graphic 3" descr="Checklist with solid fill">
            <a:extLst>
              <a:ext uri="{FF2B5EF4-FFF2-40B4-BE49-F238E27FC236}">
                <a16:creationId xmlns:a16="http://schemas.microsoft.com/office/drawing/2014/main" id="{1A71DB04-332C-43FC-8796-775E2EB6D0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59966" y="3429000"/>
            <a:ext cx="2446134" cy="2446134"/>
          </a:xfrm>
          <a:prstGeom prst="rect">
            <a:avLst/>
          </a:prstGeom>
        </p:spPr>
      </p:pic>
      <p:pic>
        <p:nvPicPr>
          <p:cNvPr id="9" name="Picture 6">
            <a:extLst>
              <a:ext uri="{FF2B5EF4-FFF2-40B4-BE49-F238E27FC236}">
                <a16:creationId xmlns:a16="http://schemas.microsoft.com/office/drawing/2014/main" id="{7A3080EA-542D-4CFE-ABC7-626F219C1A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7689" y="1185333"/>
            <a:ext cx="1690688" cy="169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135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Digital Transformation in Prisons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8" y="1531069"/>
            <a:ext cx="480080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Strategies – pathways to </a:t>
            </a:r>
            <a:r>
              <a:rPr lang="en-US" sz="1800" dirty="0" err="1">
                <a:solidFill>
                  <a:schemeClr val="tx2">
                    <a:lumMod val="75000"/>
                  </a:schemeClr>
                </a:solidFill>
                <a:latin typeface="Arial" charset="0"/>
                <a:ea typeface="Arial" charset="0"/>
                <a:cs typeface="Arial" charset="0"/>
              </a:rPr>
              <a:t>modernisation</a:t>
            </a:r>
            <a:endParaRPr lang="en-US" sz="1800"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All contact and input leads to rehabilitative opportunities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Moral and ethical drivers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Security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Cost</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Skills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Legislative, policy, regulatory frameworks</a:t>
            </a: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15" name="Content Placeholder 4" descr="D2i%20tablet%20%28small%29.png">
            <a:extLst>
              <a:ext uri="{FF2B5EF4-FFF2-40B4-BE49-F238E27FC236}">
                <a16:creationId xmlns:a16="http://schemas.microsoft.com/office/drawing/2014/main" id="{29231416-A707-4144-9533-2136420D4359}"/>
              </a:ext>
            </a:extLst>
          </p:cNvPr>
          <p:cNvPicPr>
            <a:picLocks noChangeAspect="1"/>
          </p:cNvPicPr>
          <p:nvPr/>
        </p:nvPicPr>
        <p:blipFill>
          <a:blip r:embed="rId5" cstate="print">
            <a:extLst>
              <a:ext uri="{28A0092B-C50C-407E-A947-70E740481C1C}">
                <a14:useLocalDpi xmlns:a14="http://schemas.microsoft.com/office/drawing/2010/main" val="0"/>
              </a:ext>
            </a:extLst>
          </a:blip>
          <a:srcRect t="2730" b="2730"/>
          <a:stretch>
            <a:fillRect/>
          </a:stretch>
        </p:blipFill>
        <p:spPr>
          <a:xfrm>
            <a:off x="8302505" y="1030513"/>
            <a:ext cx="3833119" cy="2553309"/>
          </a:xfrm>
          <a:prstGeom prst="rect">
            <a:avLst/>
          </a:prstGeom>
        </p:spPr>
      </p:pic>
      <p:pic>
        <p:nvPicPr>
          <p:cNvPr id="16" name="Content Placeholder 3" descr="beveren_gevangenis_140214_penitentiaireinrichting_126.jpg">
            <a:extLst>
              <a:ext uri="{FF2B5EF4-FFF2-40B4-BE49-F238E27FC236}">
                <a16:creationId xmlns:a16="http://schemas.microsoft.com/office/drawing/2014/main" id="{950F3A1C-6AC4-439D-90A4-34A93032C894}"/>
              </a:ext>
            </a:extLst>
          </p:cNvPr>
          <p:cNvPicPr>
            <a:picLocks noChangeAspect="1"/>
          </p:cNvPicPr>
          <p:nvPr/>
        </p:nvPicPr>
        <p:blipFill>
          <a:blip r:embed="rId6">
            <a:extLst>
              <a:ext uri="{28A0092B-C50C-407E-A947-70E740481C1C}">
                <a14:useLocalDpi xmlns:a14="http://schemas.microsoft.com/office/drawing/2010/main" val="0"/>
              </a:ext>
            </a:extLst>
          </a:blip>
          <a:srcRect t="8666" b="8666"/>
          <a:stretch>
            <a:fillRect/>
          </a:stretch>
        </p:blipFill>
        <p:spPr>
          <a:xfrm>
            <a:off x="9242138" y="3583822"/>
            <a:ext cx="2214141" cy="2449671"/>
          </a:xfrm>
          <a:prstGeom prst="rect">
            <a:avLst/>
          </a:prstGeom>
        </p:spPr>
      </p:pic>
    </p:spTree>
    <p:extLst>
      <p:ext uri="{BB962C8B-B14F-4D97-AF65-F5344CB8AC3E}">
        <p14:creationId xmlns:p14="http://schemas.microsoft.com/office/powerpoint/2010/main" val="1188734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What is DIGITAL REHABILITATION?</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7" y="1531069"/>
            <a:ext cx="10908413"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Rehabilitation is the process of assisting individuals to change their criminal dispositions by helping them to acquire the skills and values to lead more fulfilling and less harmful lives.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The application of digital technologies to provide rehabilitative services, or support people engaged in rehabilitative </a:t>
            </a:r>
            <a:r>
              <a:rPr lang="en-US" sz="1800" dirty="0" err="1">
                <a:solidFill>
                  <a:schemeClr val="tx2">
                    <a:lumMod val="75000"/>
                  </a:schemeClr>
                </a:solidFill>
                <a:latin typeface="Arial" charset="0"/>
                <a:ea typeface="Arial" charset="0"/>
                <a:cs typeface="Arial" charset="0"/>
              </a:rPr>
              <a:t>programmes</a:t>
            </a:r>
            <a:br>
              <a:rPr lang="en-US" sz="1800" dirty="0">
                <a:solidFill>
                  <a:schemeClr val="tx2">
                    <a:lumMod val="75000"/>
                  </a:schemeClr>
                </a:solidFill>
                <a:latin typeface="Arial" charset="0"/>
                <a:ea typeface="Arial" charset="0"/>
                <a:cs typeface="Arial" charset="0"/>
              </a:rPr>
            </a:b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aphicFrame>
        <p:nvGraphicFramePr>
          <p:cNvPr id="14" name="Diagram 13">
            <a:extLst>
              <a:ext uri="{FF2B5EF4-FFF2-40B4-BE49-F238E27FC236}">
                <a16:creationId xmlns:a16="http://schemas.microsoft.com/office/drawing/2014/main" id="{2C284AE5-53D0-1AE0-1853-9428F6200A3A}"/>
              </a:ext>
            </a:extLst>
          </p:cNvPr>
          <p:cNvGraphicFramePr/>
          <p:nvPr>
            <p:extLst>
              <p:ext uri="{D42A27DB-BD31-4B8C-83A1-F6EECF244321}">
                <p14:modId xmlns:p14="http://schemas.microsoft.com/office/powerpoint/2010/main" val="1564648303"/>
              </p:ext>
            </p:extLst>
          </p:nvPr>
        </p:nvGraphicFramePr>
        <p:xfrm>
          <a:off x="858796" y="2991798"/>
          <a:ext cx="10013362" cy="22669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TextBox 16">
            <a:extLst>
              <a:ext uri="{FF2B5EF4-FFF2-40B4-BE49-F238E27FC236}">
                <a16:creationId xmlns:a16="http://schemas.microsoft.com/office/drawing/2014/main" id="{80D0C9E6-57DC-42AE-A86D-62783B82D464}"/>
              </a:ext>
            </a:extLst>
          </p:cNvPr>
          <p:cNvSpPr txBox="1"/>
          <p:nvPr/>
        </p:nvSpPr>
        <p:spPr>
          <a:xfrm>
            <a:off x="482397" y="5258774"/>
            <a:ext cx="10766160" cy="709233"/>
          </a:xfrm>
          <a:prstGeom prst="rect">
            <a:avLst/>
          </a:prstGeom>
          <a:noFill/>
        </p:spPr>
        <p:txBody>
          <a:bodyPr wrap="square" rtlCol="0">
            <a:spAutoFit/>
          </a:bodyPr>
          <a:lstStyle/>
          <a:p>
            <a:pPr marL="228600">
              <a:lnSpc>
                <a:spcPct val="115000"/>
              </a:lnSpc>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with Knight, V. &amp; Ross, S (2024)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Digital Rehabilitation in Prisons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research report, UN</a:t>
            </a:r>
            <a:endParaRPr lang="en-GB" sz="1800" dirty="0">
              <a:effectLst/>
              <a:latin typeface="Times New Roman" panose="02020603050405020304" pitchFamily="18" charset="0"/>
              <a:ea typeface="Times New Roman" panose="02020603050405020304" pitchFamily="18" charset="0"/>
            </a:endParaRPr>
          </a:p>
          <a:p>
            <a:pPr marL="228600">
              <a:lnSpc>
                <a:spcPct val="115000"/>
              </a:lnSpc>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https://unicri.it/News-Digital-Rehabilitation-Prisons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14th March 2024</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0938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Digital rehabilitation model</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15" name="Picture 14">
            <a:extLst>
              <a:ext uri="{FF2B5EF4-FFF2-40B4-BE49-F238E27FC236}">
                <a16:creationId xmlns:a16="http://schemas.microsoft.com/office/drawing/2014/main" id="{E00B30A5-2485-46B6-934F-7386AFDEC835}"/>
              </a:ext>
            </a:extLst>
          </p:cNvPr>
          <p:cNvPicPr>
            <a:picLocks noChangeAspect="1"/>
          </p:cNvPicPr>
          <p:nvPr/>
        </p:nvPicPr>
        <p:blipFill>
          <a:blip r:embed="rId5"/>
          <a:stretch>
            <a:fillRect/>
          </a:stretch>
        </p:blipFill>
        <p:spPr>
          <a:xfrm>
            <a:off x="1083127" y="1088922"/>
            <a:ext cx="8543271" cy="4793349"/>
          </a:xfrm>
          <a:prstGeom prst="rect">
            <a:avLst/>
          </a:prstGeom>
        </p:spPr>
      </p:pic>
      <p:sp>
        <p:nvSpPr>
          <p:cNvPr id="16" name="TextBox 15">
            <a:extLst>
              <a:ext uri="{FF2B5EF4-FFF2-40B4-BE49-F238E27FC236}">
                <a16:creationId xmlns:a16="http://schemas.microsoft.com/office/drawing/2014/main" id="{80D0C9E6-57DC-42AE-A86D-62783B82D464}"/>
              </a:ext>
            </a:extLst>
          </p:cNvPr>
          <p:cNvSpPr txBox="1"/>
          <p:nvPr/>
        </p:nvSpPr>
        <p:spPr>
          <a:xfrm>
            <a:off x="482398" y="5397039"/>
            <a:ext cx="10766160" cy="709233"/>
          </a:xfrm>
          <a:prstGeom prst="rect">
            <a:avLst/>
          </a:prstGeom>
          <a:noFill/>
        </p:spPr>
        <p:txBody>
          <a:bodyPr wrap="square" rtlCol="0">
            <a:spAutoFit/>
          </a:bodyPr>
          <a:lstStyle/>
          <a:p>
            <a:pPr marL="228600">
              <a:lnSpc>
                <a:spcPct val="115000"/>
              </a:lnSpc>
            </a:pPr>
            <a:r>
              <a:rPr lang="en-GB" dirty="0">
                <a:latin typeface="Calibri" panose="020F0502020204030204" pitchFamily="34" charset="0"/>
                <a:ea typeface="Times New Roman" panose="02020603050405020304" pitchFamily="18" charset="0"/>
                <a:cs typeface="Times New Roman" panose="02020603050405020304" pitchFamily="18" charset="0"/>
              </a:rPr>
              <a:t>UNICRI with Knight, V. &amp; Ross, S (2024) </a:t>
            </a:r>
            <a:r>
              <a:rPr lang="en-GB" b="1" dirty="0">
                <a:latin typeface="Calibri" panose="020F0502020204030204" pitchFamily="34" charset="0"/>
                <a:ea typeface="Times New Roman" panose="02020603050405020304" pitchFamily="18" charset="0"/>
                <a:cs typeface="Times New Roman" panose="02020603050405020304" pitchFamily="18" charset="0"/>
              </a:rPr>
              <a:t>Digital Rehabilitation in Prisons </a:t>
            </a:r>
            <a:r>
              <a:rPr lang="en-GB" dirty="0">
                <a:latin typeface="Calibri" panose="020F0502020204030204" pitchFamily="34" charset="0"/>
                <a:ea typeface="Times New Roman" panose="02020603050405020304" pitchFamily="18" charset="0"/>
                <a:cs typeface="Times New Roman" panose="02020603050405020304" pitchFamily="18" charset="0"/>
              </a:rPr>
              <a:t>UNICRI research report, UN</a:t>
            </a:r>
            <a:endParaRPr lang="en-GB" dirty="0">
              <a:latin typeface="Times New Roman" panose="02020603050405020304" pitchFamily="18" charset="0"/>
              <a:ea typeface="Times New Roman" panose="02020603050405020304" pitchFamily="18" charset="0"/>
            </a:endParaRPr>
          </a:p>
          <a:p>
            <a:pPr marL="228600">
              <a:lnSpc>
                <a:spcPct val="115000"/>
              </a:lnSpc>
            </a:pPr>
            <a:r>
              <a:rPr lang="en-GB"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6"/>
              </a:rPr>
              <a:t>https://unicri.it/News-Digital-Rehabilitation-Prisons</a:t>
            </a:r>
            <a:r>
              <a:rPr lang="en-GB" dirty="0">
                <a:latin typeface="Calibri" panose="020F0502020204030204" pitchFamily="34" charset="0"/>
                <a:ea typeface="Times New Roman" panose="02020603050405020304" pitchFamily="18" charset="0"/>
                <a:cs typeface="Times New Roman" panose="02020603050405020304" pitchFamily="18" charset="0"/>
              </a:rPr>
              <a:t> 14th March 2024</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0846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Your thoughts…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9" name="Picture 6">
            <a:extLst>
              <a:ext uri="{FF2B5EF4-FFF2-40B4-BE49-F238E27FC236}">
                <a16:creationId xmlns:a16="http://schemas.microsoft.com/office/drawing/2014/main" id="{BCE59F3B-A93B-4E56-B645-C0AD4A0AEE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381" y="0"/>
            <a:ext cx="1690688" cy="1690688"/>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p:cNvSpPr txBox="1">
            <a:spLocks/>
          </p:cNvSpPr>
          <p:nvPr/>
        </p:nvSpPr>
        <p:spPr>
          <a:xfrm>
            <a:off x="482397" y="1531069"/>
            <a:ext cx="10908413"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role do staff play in this vision of digital rehabilitation? </a:t>
            </a:r>
          </a:p>
          <a:p>
            <a:pPr algn="l">
              <a:lnSpc>
                <a:spcPct val="100000"/>
              </a:lnSpc>
            </a:pPr>
            <a:br>
              <a:rPr lang="en-US" sz="1800" dirty="0">
                <a:solidFill>
                  <a:schemeClr val="tx2">
                    <a:lumMod val="75000"/>
                  </a:schemeClr>
                </a:solidFill>
                <a:latin typeface="Arial" charset="0"/>
                <a:ea typeface="Arial" charset="0"/>
                <a:cs typeface="Arial" charset="0"/>
              </a:rPr>
            </a:b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4" name="Graphic 5" descr="Group brainstorm with solid fill">
            <a:extLst>
              <a:ext uri="{FF2B5EF4-FFF2-40B4-BE49-F238E27FC236}">
                <a16:creationId xmlns:a16="http://schemas.microsoft.com/office/drawing/2014/main" id="{1CBE2D40-812E-4F49-B7A3-8886C93CDA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00434" y="2576582"/>
            <a:ext cx="2143760" cy="2143760"/>
          </a:xfrm>
          <a:prstGeom prst="rect">
            <a:avLst/>
          </a:prstGeom>
        </p:spPr>
      </p:pic>
    </p:spTree>
    <p:extLst>
      <p:ext uri="{BB962C8B-B14F-4D97-AF65-F5344CB8AC3E}">
        <p14:creationId xmlns:p14="http://schemas.microsoft.com/office/powerpoint/2010/main" val="70592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Digital rehabilitation pathways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7" y="1531069"/>
            <a:ext cx="10908413" cy="3498131"/>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tx2">
                    <a:lumMod val="75000"/>
                  </a:schemeClr>
                </a:solidFill>
                <a:latin typeface="Arial" charset="0"/>
                <a:ea typeface="Arial" charset="0"/>
                <a:cs typeface="Arial" charset="0"/>
              </a:rPr>
              <a:t>3 potential pathways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Transformational</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Enhanced- what you do</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Adaptive- what you have</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r>
              <a:rPr lang="en-US" sz="1800" dirty="0">
                <a:solidFill>
                  <a:schemeClr val="tx2">
                    <a:lumMod val="75000"/>
                  </a:schemeClr>
                </a:solidFill>
                <a:latin typeface="Arial" charset="0"/>
                <a:ea typeface="Arial" charset="0"/>
                <a:cs typeface="Arial" charset="0"/>
              </a:rPr>
              <a:t>No single blueprint</a:t>
            </a:r>
          </a:p>
          <a:p>
            <a:pPr algn="l">
              <a:lnSpc>
                <a:spcPct val="100000"/>
              </a:lnSpc>
            </a:pPr>
            <a:r>
              <a:rPr lang="en-US" sz="1800" u="sng" dirty="0">
                <a:solidFill>
                  <a:schemeClr val="tx2">
                    <a:lumMod val="75000"/>
                  </a:schemeClr>
                </a:solidFill>
                <a:latin typeface="Arial" charset="0"/>
                <a:ea typeface="Arial" charset="0"/>
                <a:cs typeface="Arial" charset="0"/>
              </a:rPr>
              <a:t>Importance of staff </a:t>
            </a:r>
            <a:r>
              <a:rPr lang="en-US" sz="1800" dirty="0">
                <a:solidFill>
                  <a:schemeClr val="tx2">
                    <a:lumMod val="75000"/>
                  </a:schemeClr>
                </a:solidFill>
                <a:latin typeface="Arial" charset="0"/>
                <a:ea typeface="Arial" charset="0"/>
                <a:cs typeface="Arial" charset="0"/>
              </a:rPr>
              <a:t>– training, skills, attitudes </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r>
              <a:rPr lang="en-US" sz="1800" dirty="0">
                <a:solidFill>
                  <a:schemeClr val="tx2">
                    <a:lumMod val="75000"/>
                  </a:schemeClr>
                </a:solidFill>
                <a:latin typeface="Arial" charset="0"/>
                <a:ea typeface="Arial" charset="0"/>
                <a:cs typeface="Arial" charset="0"/>
              </a:rPr>
              <a:t> </a:t>
            </a:r>
          </a:p>
          <a:p>
            <a:pPr algn="l">
              <a:lnSpc>
                <a:spcPct val="100000"/>
              </a:lnSpc>
            </a:pPr>
            <a:br>
              <a:rPr lang="en-US" sz="1800" dirty="0">
                <a:solidFill>
                  <a:schemeClr val="tx2">
                    <a:lumMod val="75000"/>
                  </a:schemeClr>
                </a:solidFill>
                <a:latin typeface="Arial" charset="0"/>
                <a:ea typeface="Arial" charset="0"/>
                <a:cs typeface="Arial" charset="0"/>
              </a:rPr>
            </a:b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sp>
        <p:nvSpPr>
          <p:cNvPr id="14" name="TextBox 13">
            <a:extLst>
              <a:ext uri="{FF2B5EF4-FFF2-40B4-BE49-F238E27FC236}">
                <a16:creationId xmlns:a16="http://schemas.microsoft.com/office/drawing/2014/main" id="{70FC34A1-5368-4FF6-B9B4-7287852DA006}"/>
              </a:ext>
            </a:extLst>
          </p:cNvPr>
          <p:cNvSpPr txBox="1"/>
          <p:nvPr/>
        </p:nvSpPr>
        <p:spPr>
          <a:xfrm>
            <a:off x="482397" y="5115686"/>
            <a:ext cx="10766160" cy="709233"/>
          </a:xfrm>
          <a:prstGeom prst="rect">
            <a:avLst/>
          </a:prstGeom>
          <a:noFill/>
        </p:spPr>
        <p:txBody>
          <a:bodyPr wrap="square" rtlCol="0">
            <a:spAutoFit/>
          </a:bodyPr>
          <a:lstStyle/>
          <a:p>
            <a:pPr marL="228600">
              <a:lnSpc>
                <a:spcPct val="115000"/>
              </a:lnSpc>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with Knight, V. &amp; Ross, S (2024)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Digital Rehabilitation in Prisons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research report, UN</a:t>
            </a:r>
            <a:endParaRPr lang="en-GB" sz="1800" dirty="0">
              <a:effectLst/>
              <a:latin typeface="Times New Roman" panose="02020603050405020304" pitchFamily="18" charset="0"/>
              <a:ea typeface="Times New Roman" panose="02020603050405020304" pitchFamily="18" charset="0"/>
            </a:endParaRPr>
          </a:p>
          <a:p>
            <a:pPr marL="228600">
              <a:lnSpc>
                <a:spcPct val="115000"/>
              </a:lnSpc>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https://unicri.it/News-Digital-Rehabilitation-Prisons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14th March 2024</a:t>
            </a:r>
            <a:endParaRPr lang="en-GB" sz="1800" dirty="0">
              <a:effectLst/>
              <a:latin typeface="Times New Roman" panose="02020603050405020304" pitchFamily="18" charset="0"/>
              <a:ea typeface="Times New Roman" panose="02020603050405020304" pitchFamily="18" charset="0"/>
            </a:endParaRPr>
          </a:p>
        </p:txBody>
      </p:sp>
      <p:pic>
        <p:nvPicPr>
          <p:cNvPr id="15" name="Picture 3" descr="Sunlit grassy hill path">
            <a:extLst>
              <a:ext uri="{FF2B5EF4-FFF2-40B4-BE49-F238E27FC236}">
                <a16:creationId xmlns:a16="http://schemas.microsoft.com/office/drawing/2014/main" id="{CDDCFBDE-468D-6548-12F4-E0B8EE54F24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89624" y="1434662"/>
            <a:ext cx="3068637"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34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Moral Duty &amp; Ethical Principles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6321495" y="1617555"/>
            <a:ext cx="5409459"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tx2">
                    <a:lumMod val="75000"/>
                  </a:schemeClr>
                </a:solidFill>
                <a:latin typeface="Arial" charset="0"/>
                <a:ea typeface="Arial" charset="0"/>
                <a:cs typeface="Arial" charset="0"/>
              </a:rPr>
              <a:t>ETHICAL PRINCIPLES: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Legal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Privacy and transparency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Normality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Equality and fairness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Proportionality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Agency</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sp>
        <p:nvSpPr>
          <p:cNvPr id="16" name="Subtitle 2"/>
          <p:cNvSpPr txBox="1">
            <a:spLocks/>
          </p:cNvSpPr>
          <p:nvPr/>
        </p:nvSpPr>
        <p:spPr>
          <a:xfrm>
            <a:off x="751435" y="1665758"/>
            <a:ext cx="5570060"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tx2">
                    <a:lumMod val="75000"/>
                  </a:schemeClr>
                </a:solidFill>
                <a:latin typeface="Arial" charset="0"/>
                <a:ea typeface="Arial" charset="0"/>
                <a:cs typeface="Arial" charset="0"/>
              </a:rPr>
              <a:t>MORAL DUTY: </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Prepare- citizens for re-entry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Normal- permit routine, everyday experiences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Human Right- protect the interests of humans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Harmful to deprive- eradicate pain</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Restorative- create therapeutic and nourishing experiences</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sp>
        <p:nvSpPr>
          <p:cNvPr id="17" name="TextBox 16">
            <a:extLst>
              <a:ext uri="{FF2B5EF4-FFF2-40B4-BE49-F238E27FC236}">
                <a16:creationId xmlns:a16="http://schemas.microsoft.com/office/drawing/2014/main" id="{563ED4D8-ADE2-417A-B14E-4DAEF870899A}"/>
              </a:ext>
            </a:extLst>
          </p:cNvPr>
          <p:cNvSpPr txBox="1"/>
          <p:nvPr/>
        </p:nvSpPr>
        <p:spPr>
          <a:xfrm>
            <a:off x="427689" y="5139528"/>
            <a:ext cx="11521097" cy="646331"/>
          </a:xfrm>
          <a:prstGeom prst="rect">
            <a:avLst/>
          </a:prstGeom>
          <a:noFill/>
        </p:spPr>
        <p:txBody>
          <a:bodyPr wrap="square" rtlCol="0">
            <a:spAutoFit/>
          </a:bodyPr>
          <a:lstStyle/>
          <a:p>
            <a:r>
              <a:rPr lang="en-GB" dirty="0"/>
              <a:t>Knight, V. &amp; Van De Steene, S. (2020) </a:t>
            </a:r>
            <a:r>
              <a:rPr lang="en-GB" b="1" dirty="0"/>
              <a:t>The digital prison: Towards an ethics of technology</a:t>
            </a:r>
            <a:r>
              <a:rPr lang="en-GB" dirty="0"/>
              <a:t>. In: Birch, P., Sicard, L. (Eds.) Prisons and Community Corrections. London: Routledge</a:t>
            </a:r>
            <a:endParaRPr lang="en-US" dirty="0"/>
          </a:p>
        </p:txBody>
      </p:sp>
      <p:pic>
        <p:nvPicPr>
          <p:cNvPr id="18" name="Picture 17" descr="Question mark against red wall">
            <a:extLst>
              <a:ext uri="{FF2B5EF4-FFF2-40B4-BE49-F238E27FC236}">
                <a16:creationId xmlns:a16="http://schemas.microsoft.com/office/drawing/2014/main" id="{F5A1D6FE-1683-43DA-8750-6AB38BF78F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53509" y="1320800"/>
            <a:ext cx="1512676" cy="914401"/>
          </a:xfrm>
          <a:prstGeom prst="rect">
            <a:avLst/>
          </a:prstGeom>
        </p:spPr>
      </p:pic>
      <p:pic>
        <p:nvPicPr>
          <p:cNvPr id="19" name="Graphic 8" descr="Scales of justice with solid fill">
            <a:extLst>
              <a:ext uri="{FF2B5EF4-FFF2-40B4-BE49-F238E27FC236}">
                <a16:creationId xmlns:a16="http://schemas.microsoft.com/office/drawing/2014/main" id="{4587CAC9-852C-4758-9FCF-1D3DA367695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53509" y="1198164"/>
            <a:ext cx="914400" cy="914400"/>
          </a:xfrm>
          <a:prstGeom prst="rect">
            <a:avLst/>
          </a:prstGeom>
        </p:spPr>
      </p:pic>
    </p:spTree>
    <p:extLst>
      <p:ext uri="{BB962C8B-B14F-4D97-AF65-F5344CB8AC3E}">
        <p14:creationId xmlns:p14="http://schemas.microsoft.com/office/powerpoint/2010/main" val="4094828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Your thoughts….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is the role of staff in digital transformation of prisons?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What is or might be the impact of digital on staff practices/work?</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4" name="Picture 13" descr="Empty speech bubbles">
            <a:extLst>
              <a:ext uri="{FF2B5EF4-FFF2-40B4-BE49-F238E27FC236}">
                <a16:creationId xmlns:a16="http://schemas.microsoft.com/office/drawing/2014/main" id="{F64276F8-0C21-47FE-B7A8-6D7413853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7840" y="3117938"/>
            <a:ext cx="3576320" cy="2383631"/>
          </a:xfrm>
          <a:prstGeom prst="rect">
            <a:avLst/>
          </a:prstGeom>
        </p:spPr>
      </p:pic>
      <p:pic>
        <p:nvPicPr>
          <p:cNvPr id="15" name="Picture 6">
            <a:extLst>
              <a:ext uri="{FF2B5EF4-FFF2-40B4-BE49-F238E27FC236}">
                <a16:creationId xmlns:a16="http://schemas.microsoft.com/office/drawing/2014/main" id="{AD70CE4A-FB73-4337-B1BB-1CAC239339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778" y="-24930"/>
            <a:ext cx="1690688" cy="169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26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fontScale="90000"/>
          </a:bodyPr>
          <a:lstStyle/>
          <a:p>
            <a:pPr algn="l"/>
            <a:r>
              <a:rPr lang="en-US" sz="3600" b="1" dirty="0">
                <a:solidFill>
                  <a:srgbClr val="FD5620"/>
                </a:solidFill>
                <a:latin typeface="Arial Black" charset="0"/>
                <a:ea typeface="Arial Black" charset="0"/>
                <a:cs typeface="Arial Black" charset="0"/>
              </a:rPr>
              <a:t>Staff Role in Rehabilitation (with digital)</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Positive Attitudes &amp; Understanding:</a:t>
            </a:r>
          </a:p>
          <a:p>
            <a:pPr marL="742950" lvl="1"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Ensure staff buy-in and understanding of rehabilitative goals.</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Training &amp; Development</a:t>
            </a:r>
            <a:r>
              <a:rPr lang="en-US" sz="1800" dirty="0">
                <a:solidFill>
                  <a:schemeClr val="tx2">
                    <a:lumMod val="75000"/>
                  </a:schemeClr>
                </a:solidFill>
                <a:latin typeface="Arial" charset="0"/>
                <a:ea typeface="Arial" charset="0"/>
                <a:cs typeface="Arial" charset="0"/>
              </a:rPr>
              <a:t>:</a:t>
            </a:r>
          </a:p>
          <a:p>
            <a:pPr marL="742950" lvl="1"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Address digital skills gaps with targeted training.</a:t>
            </a:r>
          </a:p>
          <a:p>
            <a:pPr marL="285750" indent="-285750" algn="l">
              <a:lnSpc>
                <a:spcPct val="100000"/>
              </a:lnSpc>
              <a:buFont typeface="Arial" panose="020B0604020202020204" pitchFamily="34" charset="0"/>
              <a:buChar char="•"/>
            </a:pPr>
            <a:r>
              <a:rPr lang="en-US" sz="1800" b="1" dirty="0" err="1">
                <a:solidFill>
                  <a:schemeClr val="tx2">
                    <a:lumMod val="75000"/>
                  </a:schemeClr>
                </a:solidFill>
                <a:latin typeface="Arial" charset="0"/>
                <a:ea typeface="Arial" charset="0"/>
                <a:cs typeface="Arial" charset="0"/>
              </a:rPr>
              <a:t>Specialised</a:t>
            </a:r>
            <a:r>
              <a:rPr lang="en-US" sz="1800" b="1" dirty="0">
                <a:solidFill>
                  <a:schemeClr val="tx2">
                    <a:lumMod val="75000"/>
                  </a:schemeClr>
                </a:solidFill>
                <a:latin typeface="Arial" charset="0"/>
                <a:ea typeface="Arial" charset="0"/>
                <a:cs typeface="Arial" charset="0"/>
              </a:rPr>
              <a:t> Skills:</a:t>
            </a:r>
          </a:p>
          <a:p>
            <a:pPr marL="742950" lvl="1"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Recruit and train staff in digital tools.</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Impact on Interaction:</a:t>
            </a:r>
          </a:p>
          <a:p>
            <a:pPr marL="742950" lvl="1"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Digital systems may alter staff-prisoner dynamics.</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Security &amp; Risk Management:</a:t>
            </a:r>
          </a:p>
          <a:p>
            <a:pPr marL="742950" lvl="1"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Equip staff to handle new security challenges.</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pic>
        <p:nvPicPr>
          <p:cNvPr id="13" name="Graphic 10" descr="Books with solid fill">
            <a:extLst>
              <a:ext uri="{FF2B5EF4-FFF2-40B4-BE49-F238E27FC236}">
                <a16:creationId xmlns:a16="http://schemas.microsoft.com/office/drawing/2014/main" id="{1927EA2E-0D0F-4830-8C1A-CEDA493FA5F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92663" y="1390032"/>
            <a:ext cx="914400" cy="914400"/>
          </a:xfrm>
          <a:prstGeom prst="rect">
            <a:avLst/>
          </a:prstGeom>
        </p:spPr>
      </p:pic>
      <p:pic>
        <p:nvPicPr>
          <p:cNvPr id="17" name="Graphic 6" descr="Teacher with solid fill">
            <a:extLst>
              <a:ext uri="{FF2B5EF4-FFF2-40B4-BE49-F238E27FC236}">
                <a16:creationId xmlns:a16="http://schemas.microsoft.com/office/drawing/2014/main" id="{CD4AB62F-1608-4B91-B4E2-193A60EDA7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48837" y="2216251"/>
            <a:ext cx="914400" cy="914400"/>
          </a:xfrm>
          <a:prstGeom prst="rect">
            <a:avLst/>
          </a:prstGeom>
        </p:spPr>
      </p:pic>
      <p:pic>
        <p:nvPicPr>
          <p:cNvPr id="18" name="Graphic 8" descr="Computer with solid fill">
            <a:extLst>
              <a:ext uri="{FF2B5EF4-FFF2-40B4-BE49-F238E27FC236}">
                <a16:creationId xmlns:a16="http://schemas.microsoft.com/office/drawing/2014/main" id="{E993DF76-DBF9-4F85-AE43-7E438FB7B83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91637" y="3262625"/>
            <a:ext cx="914400" cy="914400"/>
          </a:xfrm>
          <a:prstGeom prst="rect">
            <a:avLst/>
          </a:prstGeom>
        </p:spPr>
      </p:pic>
      <p:pic>
        <p:nvPicPr>
          <p:cNvPr id="19" name="Graphic 4" descr="Lock with solid fill">
            <a:extLst>
              <a:ext uri="{FF2B5EF4-FFF2-40B4-BE49-F238E27FC236}">
                <a16:creationId xmlns:a16="http://schemas.microsoft.com/office/drawing/2014/main" id="{79DBFE8E-28C1-447D-A3C5-E9149EDA8B3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56697" y="4335716"/>
            <a:ext cx="914400" cy="914400"/>
          </a:xfrm>
          <a:prstGeom prst="rect">
            <a:avLst/>
          </a:prstGeom>
        </p:spPr>
      </p:pic>
    </p:spTree>
    <p:extLst>
      <p:ext uri="{BB962C8B-B14F-4D97-AF65-F5344CB8AC3E}">
        <p14:creationId xmlns:p14="http://schemas.microsoft.com/office/powerpoint/2010/main" val="1546960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What we know is needed</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Staff Involvement Essential: </a:t>
            </a:r>
            <a:r>
              <a:rPr lang="en-US" sz="1800" dirty="0">
                <a:solidFill>
                  <a:schemeClr val="tx2">
                    <a:lumMod val="75000"/>
                  </a:schemeClr>
                </a:solidFill>
                <a:latin typeface="Arial" charset="0"/>
                <a:ea typeface="Arial" charset="0"/>
                <a:cs typeface="Arial" charset="0"/>
              </a:rPr>
              <a:t>for successful digital change; requires engagement, training, and resources- co-creation.</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Limited Digital Resource: </a:t>
            </a:r>
            <a:r>
              <a:rPr lang="en-US" sz="1800" dirty="0">
                <a:solidFill>
                  <a:schemeClr val="tx2">
                    <a:lumMod val="75000"/>
                  </a:schemeClr>
                </a:solidFill>
                <a:latin typeface="Arial" charset="0"/>
                <a:ea typeface="Arial" charset="0"/>
                <a:cs typeface="Arial" charset="0"/>
              </a:rPr>
              <a:t>Both staff and prisoners often lack access and knowledge.</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Confidence and Professional Growth: </a:t>
            </a:r>
            <a:r>
              <a:rPr lang="en-US" sz="1800" dirty="0">
                <a:solidFill>
                  <a:schemeClr val="tx2">
                    <a:lumMod val="75000"/>
                  </a:schemeClr>
                </a:solidFill>
                <a:latin typeface="Arial" charset="0"/>
                <a:ea typeface="Arial" charset="0"/>
                <a:cs typeface="Arial" charset="0"/>
              </a:rPr>
              <a:t>Staff must be confident with digital tools; digital resources boost professional development.</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Trust and Attitude: </a:t>
            </a:r>
            <a:r>
              <a:rPr lang="en-US" sz="1800" dirty="0">
                <a:solidFill>
                  <a:schemeClr val="tx2">
                    <a:lumMod val="75000"/>
                  </a:schemeClr>
                </a:solidFill>
                <a:latin typeface="Arial" charset="0"/>
                <a:ea typeface="Arial" charset="0"/>
                <a:cs typeface="Arial" charset="0"/>
              </a:rPr>
              <a:t>Positive staff attitudes and trust are key for a supportive digital culture.</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Leadership Influence: </a:t>
            </a:r>
            <a:r>
              <a:rPr lang="en-US" sz="1800" dirty="0">
                <a:solidFill>
                  <a:schemeClr val="tx2">
                    <a:lumMod val="75000"/>
                  </a:schemeClr>
                </a:solidFill>
                <a:latin typeface="Arial" charset="0"/>
                <a:ea typeface="Arial" charset="0"/>
                <a:cs typeface="Arial" charset="0"/>
              </a:rPr>
              <a:t>Leaders are crucial in promoting digital adoption.</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Ongoing Training: </a:t>
            </a:r>
            <a:r>
              <a:rPr lang="en-US" sz="1800" dirty="0">
                <a:solidFill>
                  <a:schemeClr val="tx2">
                    <a:lumMod val="75000"/>
                  </a:schemeClr>
                </a:solidFill>
                <a:latin typeface="Arial" charset="0"/>
                <a:ea typeface="Arial" charset="0"/>
                <a:cs typeface="Arial" charset="0"/>
              </a:rPr>
              <a:t>Continuous professional development (CPD) is vital; examples from the Czech Republic and Ireland show successful digital learning integration</a:t>
            </a:r>
            <a:r>
              <a:rPr lang="en-US" sz="1800" b="1" dirty="0">
                <a:solidFill>
                  <a:schemeClr val="tx2">
                    <a:lumMod val="75000"/>
                  </a:schemeClr>
                </a:solidFill>
                <a:latin typeface="Arial" charset="0"/>
                <a:ea typeface="Arial" charset="0"/>
                <a:cs typeface="Arial" charset="0"/>
              </a:rPr>
              <a:t>.</a:t>
            </a:r>
          </a:p>
          <a:p>
            <a:pPr marL="285750" indent="-285750" algn="l">
              <a:lnSpc>
                <a:spcPct val="100000"/>
              </a:lnSpc>
              <a:buFont typeface="Arial" panose="020B0604020202020204" pitchFamily="34" charset="0"/>
              <a:buChar char="•"/>
            </a:pPr>
            <a:r>
              <a:rPr lang="en-US" sz="1800" b="1" dirty="0" err="1">
                <a:solidFill>
                  <a:schemeClr val="tx2">
                    <a:lumMod val="75000"/>
                  </a:schemeClr>
                </a:solidFill>
                <a:latin typeface="Arial" charset="0"/>
                <a:ea typeface="Arial" charset="0"/>
                <a:cs typeface="Arial" charset="0"/>
              </a:rPr>
              <a:t>Specialised</a:t>
            </a:r>
            <a:r>
              <a:rPr lang="en-US" sz="1800" b="1" dirty="0">
                <a:solidFill>
                  <a:schemeClr val="tx2">
                    <a:lumMod val="75000"/>
                  </a:schemeClr>
                </a:solidFill>
                <a:latin typeface="Arial" charset="0"/>
                <a:ea typeface="Arial" charset="0"/>
                <a:cs typeface="Arial" charset="0"/>
              </a:rPr>
              <a:t> Training Needs: </a:t>
            </a:r>
            <a:r>
              <a:rPr lang="en-US" sz="1800" dirty="0">
                <a:solidFill>
                  <a:schemeClr val="tx2">
                    <a:lumMod val="75000"/>
                  </a:schemeClr>
                </a:solidFill>
                <a:latin typeface="Arial" charset="0"/>
                <a:ea typeface="Arial" charset="0"/>
                <a:cs typeface="Arial" charset="0"/>
              </a:rPr>
              <a:t>Early and </a:t>
            </a:r>
            <a:r>
              <a:rPr lang="en-US" sz="1800" dirty="0" err="1">
                <a:solidFill>
                  <a:schemeClr val="tx2">
                    <a:lumMod val="75000"/>
                  </a:schemeClr>
                </a:solidFill>
                <a:latin typeface="Arial" charset="0"/>
                <a:ea typeface="Arial" charset="0"/>
                <a:cs typeface="Arial" charset="0"/>
              </a:rPr>
              <a:t>specialised</a:t>
            </a:r>
            <a:r>
              <a:rPr lang="en-US" sz="1800" dirty="0">
                <a:solidFill>
                  <a:schemeClr val="tx2">
                    <a:lumMod val="75000"/>
                  </a:schemeClr>
                </a:solidFill>
                <a:latin typeface="Arial" charset="0"/>
                <a:ea typeface="Arial" charset="0"/>
                <a:cs typeface="Arial" charset="0"/>
              </a:rPr>
              <a:t> training is important, especially for sensitive areas like elderly prisoner care.</a:t>
            </a: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800" dirty="0">
              <a:solidFill>
                <a:schemeClr val="tx2">
                  <a:lumMod val="75000"/>
                </a:schemeClr>
              </a:solidFill>
              <a:latin typeface="Arial" charset="0"/>
              <a:ea typeface="Arial" charset="0"/>
              <a:cs typeface="Arial" charset="0"/>
            </a:endParaRPr>
          </a:p>
          <a:p>
            <a:pPr algn="l">
              <a:lnSpc>
                <a:spcPct val="100000"/>
              </a:lnSpc>
            </a:pPr>
            <a:endParaRPr lang="en-US" sz="1200" dirty="0">
              <a:solidFill>
                <a:schemeClr val="tx2">
                  <a:lumMod val="75000"/>
                </a:schemeClr>
              </a:solidFill>
              <a:latin typeface="Arial" charset="0"/>
              <a:ea typeface="Arial" charset="0"/>
              <a:cs typeface="Arial" charset="0"/>
            </a:endParaRPr>
          </a:p>
        </p:txBody>
      </p:sp>
      <p:sp>
        <p:nvSpPr>
          <p:cNvPr id="14" name="TextBox 13">
            <a:extLst>
              <a:ext uri="{FF2B5EF4-FFF2-40B4-BE49-F238E27FC236}">
                <a16:creationId xmlns:a16="http://schemas.microsoft.com/office/drawing/2014/main" id="{2F7B4B3A-8D54-49DF-BE72-4C2B10E89C88}"/>
              </a:ext>
            </a:extLst>
          </p:cNvPr>
          <p:cNvSpPr txBox="1"/>
          <p:nvPr/>
        </p:nvSpPr>
        <p:spPr>
          <a:xfrm>
            <a:off x="751435" y="5242321"/>
            <a:ext cx="9700028" cy="709233"/>
          </a:xfrm>
          <a:prstGeom prst="rect">
            <a:avLst/>
          </a:prstGeom>
          <a:noFill/>
        </p:spPr>
        <p:txBody>
          <a:bodyPr wrap="none" rtlCol="0">
            <a:spAutoFit/>
          </a:bodyPr>
          <a:lstStyle/>
          <a:p>
            <a:pPr marL="228600">
              <a:lnSpc>
                <a:spcPct val="115000"/>
              </a:lnSpc>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with Knight, V. &amp; Ross, S (2024)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Digital Rehabilitation in Prisons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research report, UN</a:t>
            </a:r>
            <a:endParaRPr lang="en-GB" sz="1800" dirty="0">
              <a:effectLst/>
              <a:latin typeface="Times New Roman" panose="02020603050405020304" pitchFamily="18" charset="0"/>
              <a:ea typeface="Times New Roman" panose="02020603050405020304" pitchFamily="18" charset="0"/>
            </a:endParaRPr>
          </a:p>
          <a:p>
            <a:pPr marL="228600">
              <a:lnSpc>
                <a:spcPct val="115000"/>
              </a:lnSpc>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https://unicri.it/News-Digital-Rehabilitation-Prisons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14th March 2024</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064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374078"/>
            <a:ext cx="11243935" cy="770467"/>
          </a:xfrm>
        </p:spPr>
        <p:txBody>
          <a:bodyPr>
            <a:normAutofit fontScale="90000"/>
          </a:bodyPr>
          <a:lstStyle/>
          <a:p>
            <a:pPr algn="l"/>
            <a:r>
              <a:rPr lang="en-US" sz="3600" b="1" dirty="0">
                <a:solidFill>
                  <a:srgbClr val="FD5620"/>
                </a:solidFill>
                <a:latin typeface="Arial Black" charset="0"/>
                <a:ea typeface="Arial Black" charset="0"/>
                <a:cs typeface="Arial Black" charset="0"/>
              </a:rPr>
              <a:t>What is needed to leverage staff digital education?</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Timing of Training: </a:t>
            </a:r>
            <a:r>
              <a:rPr lang="en-US" sz="1800" dirty="0">
                <a:solidFill>
                  <a:schemeClr val="tx2">
                    <a:lumMod val="75000"/>
                  </a:schemeClr>
                </a:solidFill>
                <a:latin typeface="Arial" charset="0"/>
                <a:ea typeface="Arial" charset="0"/>
                <a:cs typeface="Arial" charset="0"/>
              </a:rPr>
              <a:t>Encourage digital change acceptance and tailored training for both new and experienced staff.</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Participant Selection:  </a:t>
            </a:r>
            <a:r>
              <a:rPr lang="en-US" sz="1800" dirty="0">
                <a:solidFill>
                  <a:schemeClr val="tx2">
                    <a:lumMod val="75000"/>
                  </a:schemeClr>
                </a:solidFill>
                <a:latin typeface="Arial" charset="0"/>
                <a:ea typeface="Arial" charset="0"/>
                <a:cs typeface="Arial" charset="0"/>
              </a:rPr>
              <a:t>Ensure fair, inclusive, and unbiased access to digital training.</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Feedback from Prisoners: </a:t>
            </a:r>
            <a:r>
              <a:rPr lang="en-US" sz="1800" dirty="0">
                <a:solidFill>
                  <a:schemeClr val="tx2">
                    <a:lumMod val="75000"/>
                  </a:schemeClr>
                </a:solidFill>
                <a:latin typeface="Arial" charset="0"/>
                <a:ea typeface="Arial" charset="0"/>
                <a:cs typeface="Arial" charset="0"/>
              </a:rPr>
              <a:t>Use prisoner feedback to enhance training quality and effectiveness.</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Accreditation &amp; Quality Assurance: </a:t>
            </a:r>
            <a:r>
              <a:rPr lang="en-US" sz="1800" dirty="0">
                <a:solidFill>
                  <a:schemeClr val="tx2">
                    <a:lumMod val="75000"/>
                  </a:schemeClr>
                </a:solidFill>
                <a:latin typeface="Arial" charset="0"/>
                <a:ea typeface="Arial" charset="0"/>
                <a:cs typeface="Arial" charset="0"/>
              </a:rPr>
              <a:t>Ensure digital training is accredited and meets evolving standards</a:t>
            </a:r>
            <a:r>
              <a:rPr lang="en-US" sz="1800" b="1" dirty="0">
                <a:solidFill>
                  <a:schemeClr val="tx2">
                    <a:lumMod val="75000"/>
                  </a:schemeClr>
                </a:solidFill>
                <a:latin typeface="Arial" charset="0"/>
                <a:ea typeface="Arial" charset="0"/>
                <a:cs typeface="Arial" charset="0"/>
              </a:rPr>
              <a:t>.</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Post-Training Support: </a:t>
            </a:r>
            <a:r>
              <a:rPr lang="en-US" sz="1800" dirty="0">
                <a:solidFill>
                  <a:schemeClr val="tx2">
                    <a:lumMod val="75000"/>
                  </a:schemeClr>
                </a:solidFill>
                <a:latin typeface="Arial" charset="0"/>
                <a:ea typeface="Arial" charset="0"/>
                <a:cs typeface="Arial" charset="0"/>
              </a:rPr>
              <a:t>Provide ongoing support, including mentorship and peer networks.</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Practice Challenges: </a:t>
            </a:r>
            <a:r>
              <a:rPr lang="en-US" sz="1800" dirty="0">
                <a:solidFill>
                  <a:schemeClr val="tx2">
                    <a:lumMod val="75000"/>
                  </a:schemeClr>
                </a:solidFill>
                <a:latin typeface="Arial" charset="0"/>
                <a:ea typeface="Arial" charset="0"/>
                <a:cs typeface="Arial" charset="0"/>
              </a:rPr>
              <a:t>Use digital tools to address real-world scenarios and practical challenges</a:t>
            </a:r>
            <a:endParaRPr lang="en-US" sz="1200" dirty="0">
              <a:solidFill>
                <a:schemeClr val="tx2">
                  <a:lumMod val="75000"/>
                </a:schemeClr>
              </a:solidFill>
              <a:latin typeface="Arial" charset="0"/>
              <a:ea typeface="Arial" charset="0"/>
              <a:cs typeface="Arial" charset="0"/>
            </a:endParaRPr>
          </a:p>
        </p:txBody>
      </p:sp>
      <p:sp>
        <p:nvSpPr>
          <p:cNvPr id="9" name="TextBox 8">
            <a:extLst>
              <a:ext uri="{FF2B5EF4-FFF2-40B4-BE49-F238E27FC236}">
                <a16:creationId xmlns:a16="http://schemas.microsoft.com/office/drawing/2014/main" id="{1F295F57-2F85-4067-AD3C-FD2E5C3D8740}"/>
              </a:ext>
            </a:extLst>
          </p:cNvPr>
          <p:cNvSpPr txBox="1"/>
          <p:nvPr/>
        </p:nvSpPr>
        <p:spPr>
          <a:xfrm>
            <a:off x="592667" y="5171304"/>
            <a:ext cx="9700028" cy="709233"/>
          </a:xfrm>
          <a:prstGeom prst="rect">
            <a:avLst/>
          </a:prstGeom>
          <a:noFill/>
        </p:spPr>
        <p:txBody>
          <a:bodyPr wrap="none" rtlCol="0">
            <a:spAutoFit/>
          </a:bodyPr>
          <a:lstStyle/>
          <a:p>
            <a:pPr marL="228600">
              <a:lnSpc>
                <a:spcPct val="115000"/>
              </a:lnSpc>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with Knight, V. &amp; Ross, S (2024)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Digital Rehabilitation in Prisons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UNICRI research report, UN</a:t>
            </a:r>
            <a:endParaRPr lang="en-GB" sz="1800" dirty="0">
              <a:effectLst/>
              <a:latin typeface="Times New Roman" panose="02020603050405020304" pitchFamily="18" charset="0"/>
              <a:ea typeface="Times New Roman" panose="02020603050405020304" pitchFamily="18" charset="0"/>
            </a:endParaRPr>
          </a:p>
          <a:p>
            <a:pPr marL="228600">
              <a:lnSpc>
                <a:spcPct val="115000"/>
              </a:lnSpc>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https://unicri.it/News-Digital-Rehabilitation-Prisons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14th March 2024</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0504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374078"/>
            <a:ext cx="11243935" cy="770467"/>
          </a:xfrm>
        </p:spPr>
        <p:txBody>
          <a:bodyPr>
            <a:normAutofit/>
          </a:bodyPr>
          <a:lstStyle/>
          <a:p>
            <a:pPr algn="l"/>
            <a:r>
              <a:rPr lang="en-US" sz="3600" b="1" dirty="0">
                <a:solidFill>
                  <a:srgbClr val="FD5620"/>
                </a:solidFill>
                <a:latin typeface="Arial Black" charset="0"/>
                <a:ea typeface="Arial Black" charset="0"/>
                <a:cs typeface="Arial Black" charset="0"/>
              </a:rPr>
              <a:t>Your thoughts…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What kind of staff need to be recruited for the modern prison?</a:t>
            </a:r>
          </a:p>
        </p:txBody>
      </p:sp>
      <p:pic>
        <p:nvPicPr>
          <p:cNvPr id="13" name="Picture 6">
            <a:extLst>
              <a:ext uri="{FF2B5EF4-FFF2-40B4-BE49-F238E27FC236}">
                <a16:creationId xmlns:a16="http://schemas.microsoft.com/office/drawing/2014/main" id="{D7562EE0-5274-45C0-BDC7-C17789BCAB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0942" y="0"/>
            <a:ext cx="1690688" cy="169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298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374078"/>
            <a:ext cx="11243935" cy="770467"/>
          </a:xfrm>
        </p:spPr>
        <p:txBody>
          <a:bodyPr>
            <a:normAutofit/>
          </a:bodyPr>
          <a:lstStyle/>
          <a:p>
            <a:pPr algn="l"/>
            <a:r>
              <a:rPr lang="en-US" sz="3600" b="1" dirty="0">
                <a:solidFill>
                  <a:srgbClr val="FD5620"/>
                </a:solidFill>
                <a:latin typeface="Arial Black" charset="0"/>
                <a:ea typeface="Arial Black" charset="0"/>
                <a:cs typeface="Arial Black" charset="0"/>
              </a:rPr>
              <a:t>Staff as Brokers in Prison Reform</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Partnerships- in and between agencies</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Co-creation of training</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Sustainability</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Shared vision- with digital as a resource/ </a:t>
            </a:r>
            <a:r>
              <a:rPr lang="en-US" sz="1800" b="1" dirty="0" err="1">
                <a:solidFill>
                  <a:schemeClr val="tx2">
                    <a:lumMod val="75000"/>
                  </a:schemeClr>
                </a:solidFill>
                <a:latin typeface="Arial" charset="0"/>
                <a:ea typeface="Arial" charset="0"/>
                <a:cs typeface="Arial" charset="0"/>
              </a:rPr>
              <a:t>normalised</a:t>
            </a:r>
            <a:endParaRPr lang="en-US" sz="1800" b="1"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Leaders with strong change management acumen</a:t>
            </a:r>
          </a:p>
          <a:p>
            <a:pPr marL="285750" indent="-285750" algn="l">
              <a:lnSpc>
                <a:spcPct val="100000"/>
              </a:lnSpc>
              <a:buFont typeface="Arial" panose="020B0604020202020204" pitchFamily="34" charset="0"/>
              <a:buChar char="•"/>
            </a:pPr>
            <a:r>
              <a:rPr lang="en-US" sz="1800" b="1" dirty="0">
                <a:solidFill>
                  <a:schemeClr val="tx2">
                    <a:lumMod val="75000"/>
                  </a:schemeClr>
                </a:solidFill>
                <a:latin typeface="Arial" charset="0"/>
                <a:ea typeface="Arial" charset="0"/>
                <a:cs typeface="Arial" charset="0"/>
              </a:rPr>
              <a:t>Involvement in evidence and reporting training outcomes/experiences</a:t>
            </a:r>
          </a:p>
        </p:txBody>
      </p:sp>
      <p:pic>
        <p:nvPicPr>
          <p:cNvPr id="9" name="Graphic 4" descr="Butterfly with solid fill">
            <a:extLst>
              <a:ext uri="{FF2B5EF4-FFF2-40B4-BE49-F238E27FC236}">
                <a16:creationId xmlns:a16="http://schemas.microsoft.com/office/drawing/2014/main" id="{935CC595-4D62-4E6E-9BAA-533B4C03EA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70664" y="1144545"/>
            <a:ext cx="1859280" cy="1859280"/>
          </a:xfrm>
          <a:prstGeom prst="rect">
            <a:avLst/>
          </a:prstGeom>
        </p:spPr>
      </p:pic>
    </p:spTree>
    <p:extLst>
      <p:ext uri="{BB962C8B-B14F-4D97-AF65-F5344CB8AC3E}">
        <p14:creationId xmlns:p14="http://schemas.microsoft.com/office/powerpoint/2010/main" val="1376946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374078"/>
            <a:ext cx="11243935" cy="770467"/>
          </a:xfrm>
        </p:spPr>
        <p:txBody>
          <a:bodyPr>
            <a:normAutofit/>
          </a:bodyPr>
          <a:lstStyle/>
          <a:p>
            <a:pPr algn="l"/>
            <a:r>
              <a:rPr lang="en-US" sz="3600" b="1" dirty="0">
                <a:solidFill>
                  <a:srgbClr val="FD5620"/>
                </a:solidFill>
                <a:latin typeface="Arial Black" charset="0"/>
                <a:ea typeface="Arial Black" charset="0"/>
                <a:cs typeface="Arial Black" charset="0"/>
              </a:rPr>
              <a:t>Preparation for workshop</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6" name="Subtitle 2"/>
          <p:cNvSpPr txBox="1">
            <a:spLocks/>
          </p:cNvSpPr>
          <p:nvPr/>
        </p:nvSpPr>
        <p:spPr>
          <a:xfrm>
            <a:off x="751435" y="1665758"/>
            <a:ext cx="10574062" cy="3498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Show case examples of digital staff training and resources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Work in groups- each group will focus on specific topics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Feedback and sharing of good practice/ideas</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Collective action- what next- what priorities</a:t>
            </a:r>
          </a:p>
          <a:p>
            <a:pPr marL="285750" indent="-285750" algn="l">
              <a:lnSpc>
                <a:spcPct val="100000"/>
              </a:lnSpc>
              <a:buFont typeface="Arial" panose="020B0604020202020204" pitchFamily="34" charset="0"/>
              <a:buChar char="•"/>
            </a:pPr>
            <a:endParaRPr lang="en-US" sz="1800" b="1" dirty="0">
              <a:solidFill>
                <a:schemeClr val="tx2">
                  <a:lumMod val="75000"/>
                </a:schemeClr>
              </a:solidFill>
              <a:latin typeface="Arial" charset="0"/>
              <a:ea typeface="Arial" charset="0"/>
              <a:cs typeface="Arial" charset="0"/>
            </a:endParaRPr>
          </a:p>
        </p:txBody>
      </p:sp>
      <p:pic>
        <p:nvPicPr>
          <p:cNvPr id="9" name="Afbeelding 8">
            <a:extLst>
              <a:ext uri="{FF2B5EF4-FFF2-40B4-BE49-F238E27FC236}">
                <a16:creationId xmlns:a16="http://schemas.microsoft.com/office/drawing/2014/main" id="{D7B6DE85-A4B1-4848-9B8F-DD3C501ACAA1}"/>
              </a:ext>
            </a:extLst>
          </p:cNvPr>
          <p:cNvPicPr>
            <a:picLocks noChangeAspect="1"/>
          </p:cNvPicPr>
          <p:nvPr/>
        </p:nvPicPr>
        <p:blipFill>
          <a:blip r:embed="rId4"/>
          <a:stretch>
            <a:fillRect/>
          </a:stretch>
        </p:blipFill>
        <p:spPr>
          <a:xfrm>
            <a:off x="9342120" y="1459781"/>
            <a:ext cx="2266666" cy="2428571"/>
          </a:xfrm>
          <a:prstGeom prst="rect">
            <a:avLst/>
          </a:prstGeom>
        </p:spPr>
      </p:pic>
    </p:spTree>
    <p:extLst>
      <p:ext uri="{BB962C8B-B14F-4D97-AF65-F5344CB8AC3E}">
        <p14:creationId xmlns:p14="http://schemas.microsoft.com/office/powerpoint/2010/main" val="1970807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625358"/>
            <a:ext cx="9144000" cy="2387600"/>
          </a:xfrm>
        </p:spPr>
        <p:txBody>
          <a:bodyPr/>
          <a:lstStyle/>
          <a:p>
            <a:r>
              <a:rPr lang="en-US" b="1" dirty="0">
                <a:solidFill>
                  <a:schemeClr val="bg1"/>
                </a:solidFill>
                <a:latin typeface="Arial" charset="0"/>
                <a:ea typeface="Arial" charset="0"/>
                <a:cs typeface="Arial" charset="0"/>
              </a:rPr>
              <a:t>THANK YOU!</a:t>
            </a:r>
          </a:p>
        </p:txBody>
      </p:sp>
      <p:sp>
        <p:nvSpPr>
          <p:cNvPr id="3" name="Subtitle 2"/>
          <p:cNvSpPr>
            <a:spLocks noGrp="1"/>
          </p:cNvSpPr>
          <p:nvPr>
            <p:ph type="subTitle" idx="1"/>
          </p:nvPr>
        </p:nvSpPr>
        <p:spPr>
          <a:xfrm>
            <a:off x="1524000" y="4248968"/>
            <a:ext cx="9144000" cy="428102"/>
          </a:xfrm>
        </p:spPr>
        <p:txBody>
          <a:bodyPr>
            <a:normAutofit/>
          </a:bodyPr>
          <a:lstStyle/>
          <a:p>
            <a:r>
              <a:rPr lang="ka-GE" b="1" dirty="0">
                <a:solidFill>
                  <a:schemeClr val="bg1"/>
                </a:solidFill>
                <a:latin typeface="Arial" charset="0"/>
                <a:ea typeface="Arial" charset="0"/>
                <a:cs typeface="Arial" charset="0"/>
              </a:rPr>
              <a:t>მადლობა (</a:t>
            </a:r>
            <a:r>
              <a:rPr lang="en-US" b="1" dirty="0" err="1">
                <a:solidFill>
                  <a:schemeClr val="bg1"/>
                </a:solidFill>
                <a:latin typeface="Arial" charset="0"/>
                <a:ea typeface="Arial" charset="0"/>
                <a:cs typeface="Arial" charset="0"/>
              </a:rPr>
              <a:t>Madloba</a:t>
            </a:r>
            <a:r>
              <a:rPr lang="en-US" b="1" dirty="0">
                <a:solidFill>
                  <a:schemeClr val="bg1"/>
                </a:solidFill>
                <a:latin typeface="Arial" charset="0"/>
                <a:ea typeface="Arial" charset="0"/>
                <a:cs typeface="Arial" charset="0"/>
              </a:rPr>
              <a:t>) </a:t>
            </a:r>
          </a:p>
        </p:txBody>
      </p:sp>
      <p:sp>
        <p:nvSpPr>
          <p:cNvPr id="10" name="Rectangle 9"/>
          <p:cNvSpPr/>
          <p:nvPr/>
        </p:nvSpPr>
        <p:spPr>
          <a:xfrm>
            <a:off x="3158067" y="4038683"/>
            <a:ext cx="593513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1524000" y="5977450"/>
            <a:ext cx="9144000" cy="6905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bg1"/>
                </a:solidFill>
                <a:latin typeface="Arial" charset="0"/>
                <a:ea typeface="Arial" charset="0"/>
                <a:cs typeface="Arial" charset="0"/>
              </a:rPr>
              <a:t>www.europris.org</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9893" y="-27345"/>
            <a:ext cx="4071575" cy="2908461"/>
          </a:xfrm>
          <a:prstGeom prst="rect">
            <a:avLst/>
          </a:prstGeom>
        </p:spPr>
      </p:pic>
    </p:spTree>
    <p:extLst>
      <p:ext uri="{BB962C8B-B14F-4D97-AF65-F5344CB8AC3E}">
        <p14:creationId xmlns:p14="http://schemas.microsoft.com/office/powerpoint/2010/main" val="2494498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gs xmlns="2dce4e3d-a98e-4c34-9700-ab2d882fb570" xsi:nil="true"/>
    <Description0 xmlns="2dce4e3d-a98e-4c34-9700-ab2d882fb570" xsi:nil="true"/>
    <Sub_x002d_Category xmlns="2dce4e3d-a98e-4c34-9700-ab2d882fb570" xsi:nil="true"/>
    <Category xmlns="2dce4e3d-a98e-4c34-9700-ab2d882fb570" xsi:nil="true"/>
    <lcf76f155ced4ddcb4097134ff3c332f xmlns="2dce4e3d-a98e-4c34-9700-ab2d882fb570">
      <Terms xmlns="http://schemas.microsoft.com/office/infopath/2007/PartnerControls"/>
    </lcf76f155ced4ddcb4097134ff3c332f>
    <TaxCatchAll xmlns="c99e5ad7-e6c7-4866-8710-d0ef43ee7f4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B1F3D32AA409488A191C5374B0DE20" ma:contentTypeVersion="22" ma:contentTypeDescription="Create a new document." ma:contentTypeScope="" ma:versionID="2b1bd4cc988e85384a8e1ce2dce34543">
  <xsd:schema xmlns:xsd="http://www.w3.org/2001/XMLSchema" xmlns:xs="http://www.w3.org/2001/XMLSchema" xmlns:p="http://schemas.microsoft.com/office/2006/metadata/properties" xmlns:ns2="2dce4e3d-a98e-4c34-9700-ab2d882fb570" xmlns:ns3="c99e5ad7-e6c7-4866-8710-d0ef43ee7f49" targetNamespace="http://schemas.microsoft.com/office/2006/metadata/properties" ma:root="true" ma:fieldsID="023b222b761f516f3b24095e2756e27b" ns2:_="" ns3:_="">
    <xsd:import namespace="2dce4e3d-a98e-4c34-9700-ab2d882fb570"/>
    <xsd:import namespace="c99e5ad7-e6c7-4866-8710-d0ef43ee7f49"/>
    <xsd:element name="properties">
      <xsd:complexType>
        <xsd:sequence>
          <xsd:element name="documentManagement">
            <xsd:complexType>
              <xsd:all>
                <xsd:element ref="ns2:Category" minOccurs="0"/>
                <xsd:element ref="ns2:Sub_x002d_Category" minOccurs="0"/>
                <xsd:element ref="ns2:Description0" minOccurs="0"/>
                <xsd:element ref="ns2:Tags"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ce4e3d-a98e-4c34-9700-ab2d882fb570" elementFormDefault="qualified">
    <xsd:import namespace="http://schemas.microsoft.com/office/2006/documentManagement/types"/>
    <xsd:import namespace="http://schemas.microsoft.com/office/infopath/2007/PartnerControls"/>
    <xsd:element name="Category" ma:index="2" nillable="true" ma:displayName="Category" ma:format="Dropdown" ma:internalName="Category">
      <xsd:simpleType>
        <xsd:union memberTypes="dms:Text">
          <xsd:simpleType>
            <xsd:restriction base="dms:Choice">
              <xsd:enumeration value="Administration"/>
              <xsd:enumeration value="Contracts"/>
              <xsd:enumeration value="HR"/>
              <xsd:enumeration value="Finance"/>
              <xsd:enumeration value="Key Documents"/>
              <xsd:enumeration value="Membership"/>
              <xsd:enumeration value="Special Interest Group"/>
              <xsd:enumeration value="Staff Planning Meeting"/>
              <xsd:enumeration value="Templates"/>
              <xsd:enumeration value="Miscellaneous"/>
            </xsd:restriction>
          </xsd:simpleType>
        </xsd:union>
      </xsd:simpleType>
    </xsd:element>
    <xsd:element name="Sub_x002d_Category" ma:index="3" nillable="true" ma:displayName="Sub-Category" ma:format="Dropdown" ma:internalName="Sub_x002d_Category">
      <xsd:simpleType>
        <xsd:union memberTypes="dms:Text">
          <xsd:simpleType>
            <xsd:restriction base="dms:Choice">
              <xsd:enumeration value="Budget"/>
              <xsd:enumeration value="Correspondence"/>
              <xsd:enumeration value="SIG: Communications"/>
              <xsd:enumeration value="SIG: Framework Decisions"/>
            </xsd:restriction>
          </xsd:simpleType>
        </xsd:union>
      </xsd:simpleType>
    </xsd:element>
    <xsd:element name="Description0" ma:index="4" nillable="true" ma:displayName="Description" ma:internalName="Description0">
      <xsd:simpleType>
        <xsd:restriction base="dms:Note">
          <xsd:maxLength value="255"/>
        </xsd:restriction>
      </xsd:simpleType>
    </xsd:element>
    <xsd:element name="Tags" ma:index="5" nillable="true" ma:displayName="Tags" ma:description="Enter key words that will be useful for searching later.  Seperate each word using a semi-colon ;" ma:internalName="Tags">
      <xsd:simpleType>
        <xsd:restriction base="dms:Note">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a7d00444-e390-4dbc-8b25-8b10be61256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9e5ad7-e6c7-4866-8710-d0ef43ee7f4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2acc26a0-8608-4778-b206-498321278930}" ma:internalName="TaxCatchAll" ma:showField="CatchAllData" ma:web="c99e5ad7-e6c7-4866-8710-d0ef43ee7f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11315B-5DF8-4CF5-A837-0151DF12ADCF}">
  <ds:schemaRefs>
    <ds:schemaRef ds:uri="http://schemas.microsoft.com/office/2006/metadata/properties"/>
    <ds:schemaRef ds:uri="http://schemas.microsoft.com/office/infopath/2007/PartnerControls"/>
    <ds:schemaRef ds:uri="2dce4e3d-a98e-4c34-9700-ab2d882fb570"/>
    <ds:schemaRef ds:uri="c99e5ad7-e6c7-4866-8710-d0ef43ee7f49"/>
  </ds:schemaRefs>
</ds:datastoreItem>
</file>

<file path=customXml/itemProps2.xml><?xml version="1.0" encoding="utf-8"?>
<ds:datastoreItem xmlns:ds="http://schemas.openxmlformats.org/officeDocument/2006/customXml" ds:itemID="{3AAFC52C-1248-41EC-BED7-40E575CE21DC}">
  <ds:schemaRefs>
    <ds:schemaRef ds:uri="2dce4e3d-a98e-4c34-9700-ab2d882fb570"/>
    <ds:schemaRef ds:uri="c99e5ad7-e6c7-4866-8710-d0ef43ee7f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B1571B1-0263-497C-9646-A3ACB041BB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812</TotalTime>
  <Words>3003</Words>
  <Application>Microsoft Office PowerPoint</Application>
  <PresentationFormat>Widescreen</PresentationFormat>
  <Paragraphs>257</Paragraphs>
  <Slides>17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Arial Black</vt:lpstr>
      <vt:lpstr>Calibri</vt:lpstr>
      <vt:lpstr>Calibri Light</vt:lpstr>
      <vt:lpstr>Symbol</vt:lpstr>
      <vt:lpstr>Times New Roman</vt:lpstr>
      <vt:lpstr>Office Theme</vt:lpstr>
      <vt:lpstr>Digital Tools in Penitentiary Education</vt:lpstr>
      <vt:lpstr>Overview</vt:lpstr>
      <vt:lpstr>Your thoughts…</vt:lpstr>
      <vt:lpstr>Digital Transformation in Prisons</vt:lpstr>
      <vt:lpstr>What is DIGITAL REHABILITATION?</vt:lpstr>
      <vt:lpstr>Digital rehabilitation model</vt:lpstr>
      <vt:lpstr>Your thoughts…</vt:lpstr>
      <vt:lpstr>Digital rehabilitation pathways</vt:lpstr>
      <vt:lpstr>Moral Duty &amp; Ethical Principles</vt:lpstr>
      <vt:lpstr>Your thoughts….</vt:lpstr>
      <vt:lpstr>Staff Role in Rehabilitation (with digital)</vt:lpstr>
      <vt:lpstr>What we know is needed</vt:lpstr>
      <vt:lpstr>What is needed to leverage staff digital education?</vt:lpstr>
      <vt:lpstr>Your thoughts…</vt:lpstr>
      <vt:lpstr>Staff as Brokers in Prison Reform</vt:lpstr>
      <vt:lpstr>Preparation for workshop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JOVAN</dc:creator>
  <cp:lastModifiedBy>Christy Gamboa</cp:lastModifiedBy>
  <cp:revision>31</cp:revision>
  <cp:lastPrinted>2019-02-17T20:09:17Z</cp:lastPrinted>
  <dcterms:created xsi:type="dcterms:W3CDTF">2018-05-14T11:15:16Z</dcterms:created>
  <dcterms:modified xsi:type="dcterms:W3CDTF">2024-09-11T08:04:50Z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0x010100A0B1F3D32AA409488A191C5374B0DE20</vt:lpwstr>
  </property>
  <property fmtid="{D5CDD505-2E9C-101B-9397-08002B2CF9AE}" pid="3" name="MediaServiceImageTags">
    <vt:lpwstr/>
  </property>
</Properties>
</file>