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57"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6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5620"/>
    <a:srgbClr val="2928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492EDF-BB92-4AD4-85C8-014EEF71304F}" v="51" dt="2024-09-04T15:49:08.4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668" autoAdjust="0"/>
    <p:restoredTop sz="94660"/>
  </p:normalViewPr>
  <p:slideViewPr>
    <p:cSldViewPr snapToGrid="0">
      <p:cViewPr varScale="1">
        <p:scale>
          <a:sx n="49" d="100"/>
          <a:sy n="49" d="100"/>
        </p:scale>
        <p:origin x="48" y="12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une Nuyttens" userId="3df94da9-eb79-449a-bd01-1d1e2058059a" providerId="ADAL" clId="{D8492EDF-BB92-4AD4-85C8-014EEF71304F}"/>
    <pc:docChg chg="undo custSel modSld">
      <pc:chgData name="Aune Nuyttens" userId="3df94da9-eb79-449a-bd01-1d1e2058059a" providerId="ADAL" clId="{D8492EDF-BB92-4AD4-85C8-014EEF71304F}" dt="2024-09-04T15:49:08.478" v="50" actId="20577"/>
      <pc:docMkLst>
        <pc:docMk/>
      </pc:docMkLst>
      <pc:sldChg chg="modSp mod">
        <pc:chgData name="Aune Nuyttens" userId="3df94da9-eb79-449a-bd01-1d1e2058059a" providerId="ADAL" clId="{D8492EDF-BB92-4AD4-85C8-014EEF71304F}" dt="2024-09-04T15:47:43.145" v="4" actId="20577"/>
        <pc:sldMkLst>
          <pc:docMk/>
          <pc:sldMk cId="1348776393" sldId="256"/>
        </pc:sldMkLst>
        <pc:spChg chg="mod">
          <ac:chgData name="Aune Nuyttens" userId="3df94da9-eb79-449a-bd01-1d1e2058059a" providerId="ADAL" clId="{D8492EDF-BB92-4AD4-85C8-014EEF71304F}" dt="2024-09-04T15:47:43.145" v="4" actId="20577"/>
          <ac:spMkLst>
            <pc:docMk/>
            <pc:sldMk cId="1348776393" sldId="256"/>
            <ac:spMk id="7" creationId="{00000000-0000-0000-0000-000000000000}"/>
          </ac:spMkLst>
        </pc:spChg>
      </pc:sldChg>
      <pc:sldChg chg="modSp mod">
        <pc:chgData name="Aune Nuyttens" userId="3df94da9-eb79-449a-bd01-1d1e2058059a" providerId="ADAL" clId="{D8492EDF-BB92-4AD4-85C8-014EEF71304F}" dt="2024-09-04T15:48:19.738" v="16" actId="20577"/>
        <pc:sldMkLst>
          <pc:docMk/>
          <pc:sldMk cId="1587714267" sldId="257"/>
        </pc:sldMkLst>
        <pc:spChg chg="mod">
          <ac:chgData name="Aune Nuyttens" userId="3df94da9-eb79-449a-bd01-1d1e2058059a" providerId="ADAL" clId="{D8492EDF-BB92-4AD4-85C8-014EEF71304F}" dt="2024-09-04T15:48:19.738" v="16" actId="20577"/>
          <ac:spMkLst>
            <pc:docMk/>
            <pc:sldMk cId="1587714267" sldId="257"/>
            <ac:spMk id="12" creationId="{00000000-0000-0000-0000-000000000000}"/>
          </ac:spMkLst>
        </pc:spChg>
      </pc:sldChg>
      <pc:sldChg chg="modSp mod">
        <pc:chgData name="Aune Nuyttens" userId="3df94da9-eb79-449a-bd01-1d1e2058059a" providerId="ADAL" clId="{D8492EDF-BB92-4AD4-85C8-014EEF71304F}" dt="2024-09-04T15:48:49.844" v="40" actId="20577"/>
        <pc:sldMkLst>
          <pc:docMk/>
          <pc:sldMk cId="1294051588" sldId="260"/>
        </pc:sldMkLst>
        <pc:spChg chg="mod">
          <ac:chgData name="Aune Nuyttens" userId="3df94da9-eb79-449a-bd01-1d1e2058059a" providerId="ADAL" clId="{D8492EDF-BB92-4AD4-85C8-014EEF71304F}" dt="2024-09-04T15:48:49.844" v="40" actId="20577"/>
          <ac:spMkLst>
            <pc:docMk/>
            <pc:sldMk cId="1294051588" sldId="260"/>
            <ac:spMk id="21" creationId="{00000000-0000-0000-0000-000000000000}"/>
          </ac:spMkLst>
        </pc:spChg>
      </pc:sldChg>
      <pc:sldChg chg="modSp mod">
        <pc:chgData name="Aune Nuyttens" userId="3df94da9-eb79-449a-bd01-1d1e2058059a" providerId="ADAL" clId="{D8492EDF-BB92-4AD4-85C8-014EEF71304F}" dt="2024-09-04T15:49:01.207" v="45" actId="20577"/>
        <pc:sldMkLst>
          <pc:docMk/>
          <pc:sldMk cId="2494498781" sldId="261"/>
        </pc:sldMkLst>
        <pc:spChg chg="mod">
          <ac:chgData name="Aune Nuyttens" userId="3df94da9-eb79-449a-bd01-1d1e2058059a" providerId="ADAL" clId="{D8492EDF-BB92-4AD4-85C8-014EEF71304F}" dt="2024-09-04T15:49:01.207" v="45" actId="20577"/>
          <ac:spMkLst>
            <pc:docMk/>
            <pc:sldMk cId="2494498781" sldId="261"/>
            <ac:spMk id="8" creationId="{00000000-0000-0000-0000-000000000000}"/>
          </ac:spMkLst>
        </pc:spChg>
      </pc:sldChg>
      <pc:sldChg chg="modSp mod">
        <pc:chgData name="Aune Nuyttens" userId="3df94da9-eb79-449a-bd01-1d1e2058059a" providerId="ADAL" clId="{D8492EDF-BB92-4AD4-85C8-014EEF71304F}" dt="2024-09-04T15:48:13.252" v="11" actId="20577"/>
        <pc:sldMkLst>
          <pc:docMk/>
          <pc:sldMk cId="1708245189" sldId="263"/>
        </pc:sldMkLst>
        <pc:spChg chg="mod">
          <ac:chgData name="Aune Nuyttens" userId="3df94da9-eb79-449a-bd01-1d1e2058059a" providerId="ADAL" clId="{D8492EDF-BB92-4AD4-85C8-014EEF71304F}" dt="2024-09-04T15:48:13.252" v="11" actId="20577"/>
          <ac:spMkLst>
            <pc:docMk/>
            <pc:sldMk cId="1708245189" sldId="263"/>
            <ac:spMk id="7" creationId="{00000000-0000-0000-0000-000000000000}"/>
          </ac:spMkLst>
        </pc:spChg>
      </pc:sldChg>
      <pc:sldChg chg="modSp mod">
        <pc:chgData name="Aune Nuyttens" userId="3df94da9-eb79-449a-bd01-1d1e2058059a" providerId="ADAL" clId="{D8492EDF-BB92-4AD4-85C8-014EEF71304F}" dt="2024-09-04T15:48:37.255" v="30" actId="20577"/>
        <pc:sldMkLst>
          <pc:docMk/>
          <pc:sldMk cId="574420168" sldId="264"/>
        </pc:sldMkLst>
        <pc:spChg chg="mod">
          <ac:chgData name="Aune Nuyttens" userId="3df94da9-eb79-449a-bd01-1d1e2058059a" providerId="ADAL" clId="{D8492EDF-BB92-4AD4-85C8-014EEF71304F}" dt="2024-09-04T15:48:37.255" v="30" actId="20577"/>
          <ac:spMkLst>
            <pc:docMk/>
            <pc:sldMk cId="574420168" sldId="264"/>
            <ac:spMk id="12" creationId="{00000000-0000-0000-0000-000000000000}"/>
          </ac:spMkLst>
        </pc:spChg>
      </pc:sldChg>
      <pc:sldChg chg="modSp mod">
        <pc:chgData name="Aune Nuyttens" userId="3df94da9-eb79-449a-bd01-1d1e2058059a" providerId="ADAL" clId="{D8492EDF-BB92-4AD4-85C8-014EEF71304F}" dt="2024-09-04T15:48:43.227" v="35" actId="20577"/>
        <pc:sldMkLst>
          <pc:docMk/>
          <pc:sldMk cId="583844574" sldId="265"/>
        </pc:sldMkLst>
        <pc:spChg chg="mod">
          <ac:chgData name="Aune Nuyttens" userId="3df94da9-eb79-449a-bd01-1d1e2058059a" providerId="ADAL" clId="{D8492EDF-BB92-4AD4-85C8-014EEF71304F}" dt="2024-09-04T15:48:43.227" v="35" actId="20577"/>
          <ac:spMkLst>
            <pc:docMk/>
            <pc:sldMk cId="583844574" sldId="265"/>
            <ac:spMk id="7" creationId="{00000000-0000-0000-0000-000000000000}"/>
          </ac:spMkLst>
        </pc:spChg>
      </pc:sldChg>
      <pc:sldChg chg="modSp mod">
        <pc:chgData name="Aune Nuyttens" userId="3df94da9-eb79-449a-bd01-1d1e2058059a" providerId="ADAL" clId="{D8492EDF-BB92-4AD4-85C8-014EEF71304F}" dt="2024-09-04T15:49:08.478" v="50" actId="20577"/>
        <pc:sldMkLst>
          <pc:docMk/>
          <pc:sldMk cId="445917427" sldId="269"/>
        </pc:sldMkLst>
        <pc:spChg chg="mod">
          <ac:chgData name="Aune Nuyttens" userId="3df94da9-eb79-449a-bd01-1d1e2058059a" providerId="ADAL" clId="{D8492EDF-BB92-4AD4-85C8-014EEF71304F}" dt="2024-09-04T15:49:08.478" v="50" actId="20577"/>
          <ac:spMkLst>
            <pc:docMk/>
            <pc:sldMk cId="445917427" sldId="269"/>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1AE632-6AC0-41A8-A450-E571C1B8015E}" type="datetimeFigureOut">
              <a:rPr lang="en-US" smtClean="0"/>
              <a:t>09.09.2024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8503C3-258A-452B-AF75-43CD729E5CAC}" type="slidenum">
              <a:rPr lang="en-US" smtClean="0"/>
              <a:t>‹#›</a:t>
            </a:fld>
            <a:endParaRPr lang="en-US"/>
          </a:p>
        </p:txBody>
      </p:sp>
    </p:spTree>
    <p:extLst>
      <p:ext uri="{BB962C8B-B14F-4D97-AF65-F5344CB8AC3E}">
        <p14:creationId xmlns:p14="http://schemas.microsoft.com/office/powerpoint/2010/main" val="2548840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7BC4743-0018-4EB2-81F7-50BC50D7B0D9}" type="datetime1">
              <a:rPr lang="en-US" smtClean="0"/>
              <a:t>09.09.2024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3354824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1E7015-ECB2-4553-A6BC-03A7980635C5}" type="datetime1">
              <a:rPr lang="en-US" smtClean="0"/>
              <a:t>09.09.2024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1917099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B0C40C-9650-47B4-8339-2646ECB39E72}" type="datetime1">
              <a:rPr lang="en-US" smtClean="0"/>
              <a:t>09.09.2024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879323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CE6513-24E6-47E6-98EA-7E87BEF10BE1}" type="datetime1">
              <a:rPr lang="en-US" smtClean="0"/>
              <a:t>09.09.2024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2842999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5ACD683-FCE0-4C42-9CA3-26BECF48F23B}" type="datetime1">
              <a:rPr lang="en-US" smtClean="0"/>
              <a:t>09.09.2024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1796988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BDC970F-CE7E-4A43-87B9-1CEF12B61BD0}" type="datetime1">
              <a:rPr lang="en-US" smtClean="0"/>
              <a:t>09.09.2024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3621206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FE19AE-4BFF-43AC-A154-C7EC5E8ED614}" type="datetime1">
              <a:rPr lang="en-US" smtClean="0"/>
              <a:t>09.09.2024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7011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6FE643F-E83D-4A11-A649-55C22351F2A2}" type="datetime1">
              <a:rPr lang="en-US" smtClean="0"/>
              <a:t>09.09.2024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178449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DC4381-7BCA-4251-B42E-20259187D8FD}" type="datetime1">
              <a:rPr lang="en-US" smtClean="0"/>
              <a:t>09.09.2024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708653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D41399-8B0B-4607-B857-3F8E63EB7951}" type="datetime1">
              <a:rPr lang="en-US" smtClean="0"/>
              <a:t>09.09.2024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1971318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F0D482-648A-4DB5-B952-B6878714649A}" type="datetime1">
              <a:rPr lang="en-US" smtClean="0"/>
              <a:t>09.09.2024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1589B-7346-4F8D-AD2E-4E0DB7CF2240}" type="slidenum">
              <a:rPr lang="en-US" smtClean="0"/>
              <a:t>‹#›</a:t>
            </a:fld>
            <a:endParaRPr lang="en-US"/>
          </a:p>
        </p:txBody>
      </p:sp>
    </p:spTree>
    <p:extLst>
      <p:ext uri="{BB962C8B-B14F-4D97-AF65-F5344CB8AC3E}">
        <p14:creationId xmlns:p14="http://schemas.microsoft.com/office/powerpoint/2010/main" val="2545637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AEAC95-AAD5-4057-84D5-838928FFB0A4}" type="datetime1">
              <a:rPr lang="en-US" smtClean="0"/>
              <a:t>09.09.2024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A1589B-7346-4F8D-AD2E-4E0DB7CF2240}" type="slidenum">
              <a:rPr lang="en-US" smtClean="0"/>
              <a:t>‹#›</a:t>
            </a:fld>
            <a:endParaRPr lang="en-US"/>
          </a:p>
        </p:txBody>
      </p:sp>
    </p:spTree>
    <p:extLst>
      <p:ext uri="{BB962C8B-B14F-4D97-AF65-F5344CB8AC3E}">
        <p14:creationId xmlns:p14="http://schemas.microsoft.com/office/powerpoint/2010/main" val="920737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image" Target="../media/image9.sv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7.svg"/><Relationship Id="rId4" Type="http://schemas.openxmlformats.org/officeDocument/2006/relationships/image" Target="../media/image5.png"/><Relationship Id="rId9"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15.sv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3.svg"/><Relationship Id="rId4" Type="http://schemas.openxmlformats.org/officeDocument/2006/relationships/image" Target="../media/image8.png"/><Relationship Id="rId9" Type="http://schemas.openxmlformats.org/officeDocument/2006/relationships/image" Target="../media/image17.sv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4.png"/><Relationship Id="rId7"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9.svg"/><Relationship Id="rId4" Type="http://schemas.openxmlformats.org/officeDocument/2006/relationships/image" Target="../media/image11.png"/><Relationship Id="rId9" Type="http://schemas.openxmlformats.org/officeDocument/2006/relationships/image" Target="../media/image23.sv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21.sv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4.png"/><Relationship Id="rId7"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1647843"/>
            <a:ext cx="9144000" cy="2387600"/>
          </a:xfrm>
        </p:spPr>
        <p:txBody>
          <a:bodyPr/>
          <a:lstStyle/>
          <a:p>
            <a:r>
              <a:rPr lang="en-US" b="1" dirty="0">
                <a:solidFill>
                  <a:schemeClr val="bg1"/>
                </a:solidFill>
                <a:latin typeface="Arial Black" charset="0"/>
                <a:ea typeface="Arial Black" charset="0"/>
                <a:cs typeface="Arial Black" charset="0"/>
              </a:rPr>
              <a:t>Global trends on Artificial Intelligence </a:t>
            </a:r>
          </a:p>
        </p:txBody>
      </p:sp>
      <p:sp>
        <p:nvSpPr>
          <p:cNvPr id="3" name="Subtitle 2"/>
          <p:cNvSpPr>
            <a:spLocks noGrp="1"/>
          </p:cNvSpPr>
          <p:nvPr>
            <p:ph type="subTitle" idx="1"/>
          </p:nvPr>
        </p:nvSpPr>
        <p:spPr>
          <a:xfrm>
            <a:off x="1553672" y="4894692"/>
            <a:ext cx="9144000" cy="1411833"/>
          </a:xfrm>
        </p:spPr>
        <p:txBody>
          <a:bodyPr>
            <a:noAutofit/>
          </a:bodyPr>
          <a:lstStyle/>
          <a:p>
            <a:r>
              <a:rPr lang="en-US" sz="1400" b="1" dirty="0">
                <a:solidFill>
                  <a:schemeClr val="bg1"/>
                </a:solidFill>
                <a:latin typeface="Arial" charset="0"/>
                <a:ea typeface="Arial" charset="0"/>
                <a:cs typeface="Arial" charset="0"/>
              </a:rPr>
              <a:t>Prof. </a:t>
            </a:r>
            <a:r>
              <a:rPr lang="en-US" sz="1400" b="1" dirty="0" err="1">
                <a:solidFill>
                  <a:schemeClr val="bg1"/>
                </a:solidFill>
                <a:latin typeface="Arial" charset="0"/>
                <a:ea typeface="Arial" charset="0"/>
                <a:cs typeface="Arial" charset="0"/>
              </a:rPr>
              <a:t>Zviad</a:t>
            </a:r>
            <a:r>
              <a:rPr lang="en-US" sz="1400" b="1" dirty="0">
                <a:solidFill>
                  <a:schemeClr val="bg1"/>
                </a:solidFill>
                <a:latin typeface="Arial" charset="0"/>
                <a:ea typeface="Arial" charset="0"/>
                <a:cs typeface="Arial" charset="0"/>
              </a:rPr>
              <a:t> </a:t>
            </a:r>
            <a:r>
              <a:rPr lang="en-US" sz="1400" b="1" dirty="0" err="1">
                <a:solidFill>
                  <a:schemeClr val="bg1"/>
                </a:solidFill>
                <a:latin typeface="Arial" charset="0"/>
                <a:ea typeface="Arial" charset="0"/>
                <a:cs typeface="Arial" charset="0"/>
              </a:rPr>
              <a:t>Gabisonia</a:t>
            </a:r>
            <a:r>
              <a:rPr lang="en-US" sz="1400" b="1" dirty="0">
                <a:solidFill>
                  <a:schemeClr val="bg1"/>
                </a:solidFill>
                <a:latin typeface="Arial" charset="0"/>
                <a:ea typeface="Arial" charset="0"/>
                <a:cs typeface="Arial" charset="0"/>
              </a:rPr>
              <a:t>, </a:t>
            </a:r>
            <a:r>
              <a:rPr lang="en-US" sz="1400" b="1" dirty="0" err="1">
                <a:solidFill>
                  <a:schemeClr val="bg1"/>
                </a:solidFill>
                <a:latin typeface="Arial" charset="0"/>
                <a:ea typeface="Arial" charset="0"/>
                <a:cs typeface="Arial" charset="0"/>
              </a:rPr>
              <a:t>Ph.D</a:t>
            </a:r>
            <a:endParaRPr lang="en-US" sz="1400" b="1" dirty="0">
              <a:solidFill>
                <a:schemeClr val="bg1"/>
              </a:solidFill>
              <a:latin typeface="Arial" charset="0"/>
              <a:ea typeface="Arial" charset="0"/>
              <a:cs typeface="Arial" charset="0"/>
            </a:endParaRPr>
          </a:p>
          <a:p>
            <a:r>
              <a:rPr lang="en-US" sz="1400" b="1" dirty="0">
                <a:solidFill>
                  <a:schemeClr val="bg1"/>
                </a:solidFill>
                <a:latin typeface="Arial" charset="0"/>
                <a:ea typeface="Arial" charset="0"/>
                <a:cs typeface="Arial" charset="0"/>
              </a:rPr>
              <a:t>Expert on AI Policy and Law</a:t>
            </a:r>
          </a:p>
          <a:p>
            <a:r>
              <a:rPr lang="en-US" sz="1400" b="1" dirty="0">
                <a:solidFill>
                  <a:schemeClr val="bg1"/>
                </a:solidFill>
                <a:latin typeface="Arial" charset="0"/>
                <a:ea typeface="Arial" charset="0"/>
                <a:cs typeface="Arial" charset="0"/>
              </a:rPr>
              <a:t>USAID Economic Governance Program in Georgia </a:t>
            </a:r>
          </a:p>
          <a:p>
            <a:r>
              <a:rPr lang="en-US" sz="1400" b="1" dirty="0">
                <a:solidFill>
                  <a:schemeClr val="bg1"/>
                </a:solidFill>
                <a:latin typeface="Arial" charset="0"/>
                <a:ea typeface="Arial" charset="0"/>
                <a:cs typeface="Arial" charset="0"/>
              </a:rPr>
              <a:t>Head of Ph.D. Program “Digital Governance and AI in Public Sector” </a:t>
            </a:r>
          </a:p>
        </p:txBody>
      </p:sp>
      <p:sp>
        <p:nvSpPr>
          <p:cNvPr id="7" name="Subtitle 2"/>
          <p:cNvSpPr txBox="1">
            <a:spLocks/>
          </p:cNvSpPr>
          <p:nvPr/>
        </p:nvSpPr>
        <p:spPr>
          <a:xfrm>
            <a:off x="1523680" y="6463723"/>
            <a:ext cx="9144000" cy="6905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solidFill>
                  <a:schemeClr val="bg1"/>
                </a:solidFill>
                <a:latin typeface="Arial" charset="0"/>
                <a:ea typeface="Arial" charset="0"/>
                <a:cs typeface="Arial" charset="0"/>
              </a:rPr>
              <a:t>www.europris.org</a:t>
            </a:r>
          </a:p>
        </p:txBody>
      </p:sp>
      <p:sp>
        <p:nvSpPr>
          <p:cNvPr id="10" name="Rectangle 9"/>
          <p:cNvSpPr/>
          <p:nvPr/>
        </p:nvSpPr>
        <p:spPr>
          <a:xfrm flipV="1">
            <a:off x="2718925" y="4059954"/>
            <a:ext cx="681349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9893" y="-27345"/>
            <a:ext cx="4071575" cy="2908461"/>
          </a:xfrm>
          <a:prstGeom prst="rect">
            <a:avLst/>
          </a:prstGeom>
        </p:spPr>
      </p:pic>
      <p:sp>
        <p:nvSpPr>
          <p:cNvPr id="8" name="Subtitle 2"/>
          <p:cNvSpPr txBox="1">
            <a:spLocks/>
          </p:cNvSpPr>
          <p:nvPr/>
        </p:nvSpPr>
        <p:spPr>
          <a:xfrm>
            <a:off x="510319" y="552212"/>
            <a:ext cx="9144000" cy="14118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smtClean="0">
                <a:solidFill>
                  <a:schemeClr val="bg1"/>
                </a:solidFill>
                <a:latin typeface="Arial" charset="0"/>
                <a:ea typeface="Arial" charset="0"/>
                <a:cs typeface="Arial" charset="0"/>
              </a:rPr>
              <a:t> </a:t>
            </a:r>
            <a:endParaRPr lang="en-US" b="1" dirty="0">
              <a:solidFill>
                <a:schemeClr val="bg1"/>
              </a:solidFill>
              <a:latin typeface="Arial" charset="0"/>
              <a:ea typeface="Arial" charset="0"/>
              <a:cs typeface="Arial" charset="0"/>
            </a:endParaRPr>
          </a:p>
        </p:txBody>
      </p:sp>
      <p:sp>
        <p:nvSpPr>
          <p:cNvPr id="11" name="Subtitle 2"/>
          <p:cNvSpPr txBox="1">
            <a:spLocks/>
          </p:cNvSpPr>
          <p:nvPr/>
        </p:nvSpPr>
        <p:spPr>
          <a:xfrm>
            <a:off x="1553672" y="4105673"/>
            <a:ext cx="9144000" cy="90872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smtClean="0">
                <a:solidFill>
                  <a:srgbClr val="FD5620"/>
                </a:solidFill>
                <a:latin typeface="Arial" charset="0"/>
                <a:ea typeface="Arial" charset="0"/>
                <a:cs typeface="Arial" charset="0"/>
              </a:rPr>
              <a:t>Navigating </a:t>
            </a:r>
            <a:r>
              <a:rPr lang="en-US" b="1" dirty="0">
                <a:solidFill>
                  <a:srgbClr val="FD5620"/>
                </a:solidFill>
                <a:latin typeface="Arial" charset="0"/>
                <a:ea typeface="Arial" charset="0"/>
                <a:cs typeface="Arial" charset="0"/>
              </a:rPr>
              <a:t>Challenges: Advancing Penitentiary Education &amp; Practices</a:t>
            </a:r>
          </a:p>
        </p:txBody>
      </p:sp>
      <p:sp>
        <p:nvSpPr>
          <p:cNvPr id="5" name="Slide Number Placeholder 4"/>
          <p:cNvSpPr>
            <a:spLocks noGrp="1"/>
          </p:cNvSpPr>
          <p:nvPr>
            <p:ph type="sldNum" sz="quarter" idx="12"/>
          </p:nvPr>
        </p:nvSpPr>
        <p:spPr/>
        <p:txBody>
          <a:bodyPr/>
          <a:lstStyle/>
          <a:p>
            <a:fld id="{05A1589B-7346-4F8D-AD2E-4E0DB7CF2240}" type="slidenum">
              <a:rPr lang="en-US" smtClean="0"/>
              <a:t>1</a:t>
            </a:fld>
            <a:endParaRPr lang="en-US"/>
          </a:p>
        </p:txBody>
      </p:sp>
    </p:spTree>
    <p:extLst>
      <p:ext uri="{BB962C8B-B14F-4D97-AF65-F5344CB8AC3E}">
        <p14:creationId xmlns:p14="http://schemas.microsoft.com/office/powerpoint/2010/main" val="13487763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8" y="279400"/>
            <a:ext cx="9144000" cy="770467"/>
          </a:xfrm>
        </p:spPr>
        <p:txBody>
          <a:bodyPr>
            <a:normAutofit/>
          </a:bodyPr>
          <a:lstStyle/>
          <a:p>
            <a:pPr algn="l"/>
            <a:r>
              <a:rPr lang="en-US" sz="3600" b="1" dirty="0">
                <a:solidFill>
                  <a:srgbClr val="FD5620"/>
                </a:solidFill>
                <a:latin typeface="Arial Black" charset="0"/>
                <a:ea typeface="Arial Black" charset="0"/>
                <a:cs typeface="Arial Black" charset="0"/>
              </a:rPr>
              <a:t>Definition of AI System </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Subtitle 2"/>
          <p:cNvSpPr txBox="1">
            <a:spLocks/>
          </p:cNvSpPr>
          <p:nvPr/>
        </p:nvSpPr>
        <p:spPr>
          <a:xfrm>
            <a:off x="482398" y="1930399"/>
            <a:ext cx="10931466" cy="209126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en-US" sz="1600" dirty="0">
                <a:solidFill>
                  <a:schemeClr val="tx2">
                    <a:lumMod val="75000"/>
                  </a:schemeClr>
                </a:solidFill>
                <a:latin typeface="Arial" charset="0"/>
                <a:ea typeface="Arial" charset="0"/>
                <a:cs typeface="Arial" charset="0"/>
              </a:rPr>
              <a:t>“AI system’ means a machine-based system that is designed to operate with varying levels of autonomy and that may exhibit </a:t>
            </a:r>
            <a:r>
              <a:rPr lang="en-US" sz="1600" dirty="0" err="1">
                <a:solidFill>
                  <a:schemeClr val="tx2">
                    <a:lumMod val="75000"/>
                  </a:schemeClr>
                </a:solidFill>
                <a:latin typeface="Arial" charset="0"/>
                <a:ea typeface="Arial" charset="0"/>
                <a:cs typeface="Arial" charset="0"/>
              </a:rPr>
              <a:t>adaptiveness</a:t>
            </a:r>
            <a:r>
              <a:rPr lang="en-US" sz="1600" dirty="0">
                <a:solidFill>
                  <a:schemeClr val="tx2">
                    <a:lumMod val="75000"/>
                  </a:schemeClr>
                </a:solidFill>
                <a:latin typeface="Arial" charset="0"/>
                <a:ea typeface="Arial" charset="0"/>
                <a:cs typeface="Arial" charset="0"/>
              </a:rPr>
              <a:t> after deployment, and that, for explicit or implicit objectives, infers, from the input it receives, how to generate outputs such as predictions, content, recommendations, or decisions that can influence physical or virtual environments;” (EU AI Act, 2024) </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sp>
        <p:nvSpPr>
          <p:cNvPr id="4" name="Slide Number Placeholder 3"/>
          <p:cNvSpPr>
            <a:spLocks noGrp="1"/>
          </p:cNvSpPr>
          <p:nvPr>
            <p:ph type="sldNum" sz="quarter" idx="12"/>
          </p:nvPr>
        </p:nvSpPr>
        <p:spPr/>
        <p:txBody>
          <a:bodyPr/>
          <a:lstStyle/>
          <a:p>
            <a:fld id="{05A1589B-7346-4F8D-AD2E-4E0DB7CF2240}" type="slidenum">
              <a:rPr lang="en-US" smtClean="0"/>
              <a:t>2</a:t>
            </a:fld>
            <a:endParaRPr lang="en-US"/>
          </a:p>
        </p:txBody>
      </p:sp>
    </p:spTree>
    <p:extLst>
      <p:ext uri="{BB962C8B-B14F-4D97-AF65-F5344CB8AC3E}">
        <p14:creationId xmlns:p14="http://schemas.microsoft.com/office/powerpoint/2010/main" val="15877142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8" y="279400"/>
            <a:ext cx="9144000" cy="770467"/>
          </a:xfrm>
        </p:spPr>
        <p:txBody>
          <a:bodyPr>
            <a:normAutofit/>
          </a:bodyPr>
          <a:lstStyle/>
          <a:p>
            <a:pPr algn="l"/>
            <a:r>
              <a:rPr lang="en-US" sz="3600" b="1" dirty="0">
                <a:solidFill>
                  <a:srgbClr val="FD5620"/>
                </a:solidFill>
                <a:latin typeface="Arial Black" charset="0"/>
                <a:ea typeface="Arial Black" charset="0"/>
                <a:cs typeface="Arial Black" charset="0"/>
              </a:rPr>
              <a:t>Legal Basis</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grpSp>
        <p:nvGrpSpPr>
          <p:cNvPr id="14" name="Group 13"/>
          <p:cNvGrpSpPr/>
          <p:nvPr/>
        </p:nvGrpSpPr>
        <p:grpSpPr>
          <a:xfrm>
            <a:off x="1360010" y="1994139"/>
            <a:ext cx="9598980" cy="3079039"/>
            <a:chOff x="1146126" y="2440765"/>
            <a:chExt cx="9598980" cy="3079039"/>
          </a:xfrm>
        </p:grpSpPr>
        <p:sp>
          <p:nvSpPr>
            <p:cNvPr id="15" name="Freeform: Shape 57">
              <a:extLst>
                <a:ext uri="{FF2B5EF4-FFF2-40B4-BE49-F238E27FC236}">
                  <a16:creationId xmlns:a16="http://schemas.microsoft.com/office/drawing/2014/main" id="{A0D6BF14-BF6E-503E-7ECB-FA4827DBA44C}"/>
                </a:ext>
              </a:extLst>
            </p:cNvPr>
            <p:cNvSpPr/>
            <p:nvPr/>
          </p:nvSpPr>
          <p:spPr>
            <a:xfrm>
              <a:off x="1336202" y="2440766"/>
              <a:ext cx="3056046" cy="1922843"/>
            </a:xfrm>
            <a:custGeom>
              <a:avLst/>
              <a:gdLst>
                <a:gd name="connsiteX0" fmla="*/ 301562 w 3035029"/>
                <a:gd name="connsiteY0" fmla="*/ 0 h 1614791"/>
                <a:gd name="connsiteX1" fmla="*/ 2733467 w 3035029"/>
                <a:gd name="connsiteY1" fmla="*/ 0 h 1614791"/>
                <a:gd name="connsiteX2" fmla="*/ 3035029 w 3035029"/>
                <a:gd name="connsiteY2" fmla="*/ 301562 h 1614791"/>
                <a:gd name="connsiteX3" fmla="*/ 3035029 w 3035029"/>
                <a:gd name="connsiteY3" fmla="*/ 486384 h 1614791"/>
                <a:gd name="connsiteX4" fmla="*/ 2788812 w 3035029"/>
                <a:gd name="connsiteY4" fmla="*/ 486384 h 1614791"/>
                <a:gd name="connsiteX5" fmla="*/ 2788812 w 3035029"/>
                <a:gd name="connsiteY5" fmla="*/ 475412 h 1614791"/>
                <a:gd name="connsiteX6" fmla="*/ 2788812 w 3035029"/>
                <a:gd name="connsiteY6" fmla="*/ 430013 h 1614791"/>
                <a:gd name="connsiteX7" fmla="*/ 2788812 w 3035029"/>
                <a:gd name="connsiteY7" fmla="*/ 378137 h 1614791"/>
                <a:gd name="connsiteX8" fmla="*/ 2656890 w 3035029"/>
                <a:gd name="connsiteY8" fmla="*/ 246215 h 1614791"/>
                <a:gd name="connsiteX9" fmla="*/ 2605014 w 3035029"/>
                <a:gd name="connsiteY9" fmla="*/ 246215 h 1614791"/>
                <a:gd name="connsiteX10" fmla="*/ 2559615 w 3035029"/>
                <a:gd name="connsiteY10" fmla="*/ 246215 h 1614791"/>
                <a:gd name="connsiteX11" fmla="*/ 475414 w 3035029"/>
                <a:gd name="connsiteY11" fmla="*/ 246215 h 1614791"/>
                <a:gd name="connsiteX12" fmla="*/ 430015 w 3035029"/>
                <a:gd name="connsiteY12" fmla="*/ 246215 h 1614791"/>
                <a:gd name="connsiteX13" fmla="*/ 378139 w 3035029"/>
                <a:gd name="connsiteY13" fmla="*/ 246215 h 1614791"/>
                <a:gd name="connsiteX14" fmla="*/ 246217 w 3035029"/>
                <a:gd name="connsiteY14" fmla="*/ 378137 h 1614791"/>
                <a:gd name="connsiteX15" fmla="*/ 246217 w 3035029"/>
                <a:gd name="connsiteY15" fmla="*/ 430013 h 1614791"/>
                <a:gd name="connsiteX16" fmla="*/ 246217 w 3035029"/>
                <a:gd name="connsiteY16" fmla="*/ 475412 h 1614791"/>
                <a:gd name="connsiteX17" fmla="*/ 246217 w 3035029"/>
                <a:gd name="connsiteY17" fmla="*/ 1139377 h 1614791"/>
                <a:gd name="connsiteX18" fmla="*/ 246217 w 3035029"/>
                <a:gd name="connsiteY18" fmla="*/ 1184776 h 1614791"/>
                <a:gd name="connsiteX19" fmla="*/ 246217 w 3035029"/>
                <a:gd name="connsiteY19" fmla="*/ 1236652 h 1614791"/>
                <a:gd name="connsiteX20" fmla="*/ 378139 w 3035029"/>
                <a:gd name="connsiteY20" fmla="*/ 1368574 h 1614791"/>
                <a:gd name="connsiteX21" fmla="*/ 430015 w 3035029"/>
                <a:gd name="connsiteY21" fmla="*/ 1368574 h 1614791"/>
                <a:gd name="connsiteX22" fmla="*/ 475414 w 3035029"/>
                <a:gd name="connsiteY22" fmla="*/ 1368574 h 1614791"/>
                <a:gd name="connsiteX23" fmla="*/ 2559615 w 3035029"/>
                <a:gd name="connsiteY23" fmla="*/ 1368574 h 1614791"/>
                <a:gd name="connsiteX24" fmla="*/ 2605014 w 3035029"/>
                <a:gd name="connsiteY24" fmla="*/ 1368574 h 1614791"/>
                <a:gd name="connsiteX25" fmla="*/ 2656890 w 3035029"/>
                <a:gd name="connsiteY25" fmla="*/ 1368574 h 1614791"/>
                <a:gd name="connsiteX26" fmla="*/ 2788812 w 3035029"/>
                <a:gd name="connsiteY26" fmla="*/ 1236652 h 1614791"/>
                <a:gd name="connsiteX27" fmla="*/ 2788812 w 3035029"/>
                <a:gd name="connsiteY27" fmla="*/ 1184776 h 1614791"/>
                <a:gd name="connsiteX28" fmla="*/ 2788812 w 3035029"/>
                <a:gd name="connsiteY28" fmla="*/ 1139377 h 1614791"/>
                <a:gd name="connsiteX29" fmla="*/ 2788812 w 3035029"/>
                <a:gd name="connsiteY29" fmla="*/ 1134894 h 1614791"/>
                <a:gd name="connsiteX30" fmla="*/ 3035029 w 3035029"/>
                <a:gd name="connsiteY30" fmla="*/ 1134894 h 1614791"/>
                <a:gd name="connsiteX31" fmla="*/ 3035029 w 3035029"/>
                <a:gd name="connsiteY31" fmla="*/ 1313229 h 1614791"/>
                <a:gd name="connsiteX32" fmla="*/ 2733467 w 3035029"/>
                <a:gd name="connsiteY32" fmla="*/ 1614791 h 1614791"/>
                <a:gd name="connsiteX33" fmla="*/ 301562 w 3035029"/>
                <a:gd name="connsiteY33" fmla="*/ 1614791 h 1614791"/>
                <a:gd name="connsiteX34" fmla="*/ 0 w 3035029"/>
                <a:gd name="connsiteY34" fmla="*/ 1313229 h 1614791"/>
                <a:gd name="connsiteX35" fmla="*/ 0 w 3035029"/>
                <a:gd name="connsiteY35" fmla="*/ 301562 h 1614791"/>
                <a:gd name="connsiteX36" fmla="*/ 301562 w 3035029"/>
                <a:gd name="connsiteY36" fmla="*/ 0 h 1614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035029" h="1614791">
                  <a:moveTo>
                    <a:pt x="301562" y="0"/>
                  </a:moveTo>
                  <a:lnTo>
                    <a:pt x="2733467" y="0"/>
                  </a:lnTo>
                  <a:cubicBezTo>
                    <a:pt x="2900015" y="0"/>
                    <a:pt x="3035029" y="135014"/>
                    <a:pt x="3035029" y="301562"/>
                  </a:cubicBezTo>
                  <a:lnTo>
                    <a:pt x="3035029" y="486384"/>
                  </a:lnTo>
                  <a:lnTo>
                    <a:pt x="2788812" y="486384"/>
                  </a:lnTo>
                  <a:lnTo>
                    <a:pt x="2788812" y="475412"/>
                  </a:lnTo>
                  <a:lnTo>
                    <a:pt x="2788812" y="430013"/>
                  </a:lnTo>
                  <a:lnTo>
                    <a:pt x="2788812" y="378137"/>
                  </a:lnTo>
                  <a:cubicBezTo>
                    <a:pt x="2788812" y="305278"/>
                    <a:pt x="2729749" y="246215"/>
                    <a:pt x="2656890" y="246215"/>
                  </a:cubicBezTo>
                  <a:lnTo>
                    <a:pt x="2605014" y="246215"/>
                  </a:lnTo>
                  <a:lnTo>
                    <a:pt x="2559615" y="246215"/>
                  </a:lnTo>
                  <a:lnTo>
                    <a:pt x="475414" y="246215"/>
                  </a:lnTo>
                  <a:lnTo>
                    <a:pt x="430015" y="246215"/>
                  </a:lnTo>
                  <a:lnTo>
                    <a:pt x="378139" y="246215"/>
                  </a:lnTo>
                  <a:cubicBezTo>
                    <a:pt x="305280" y="246215"/>
                    <a:pt x="246217" y="305278"/>
                    <a:pt x="246217" y="378137"/>
                  </a:cubicBezTo>
                  <a:lnTo>
                    <a:pt x="246217" y="430013"/>
                  </a:lnTo>
                  <a:lnTo>
                    <a:pt x="246217" y="475412"/>
                  </a:lnTo>
                  <a:lnTo>
                    <a:pt x="246217" y="1139377"/>
                  </a:lnTo>
                  <a:lnTo>
                    <a:pt x="246217" y="1184776"/>
                  </a:lnTo>
                  <a:lnTo>
                    <a:pt x="246217" y="1236652"/>
                  </a:lnTo>
                  <a:cubicBezTo>
                    <a:pt x="246217" y="1309511"/>
                    <a:pt x="305280" y="1368574"/>
                    <a:pt x="378139" y="1368574"/>
                  </a:cubicBezTo>
                  <a:lnTo>
                    <a:pt x="430015" y="1368574"/>
                  </a:lnTo>
                  <a:lnTo>
                    <a:pt x="475414" y="1368574"/>
                  </a:lnTo>
                  <a:lnTo>
                    <a:pt x="2559615" y="1368574"/>
                  </a:lnTo>
                  <a:lnTo>
                    <a:pt x="2605014" y="1368574"/>
                  </a:lnTo>
                  <a:lnTo>
                    <a:pt x="2656890" y="1368574"/>
                  </a:lnTo>
                  <a:cubicBezTo>
                    <a:pt x="2729749" y="1368574"/>
                    <a:pt x="2788812" y="1309511"/>
                    <a:pt x="2788812" y="1236652"/>
                  </a:cubicBezTo>
                  <a:lnTo>
                    <a:pt x="2788812" y="1184776"/>
                  </a:lnTo>
                  <a:lnTo>
                    <a:pt x="2788812" y="1139377"/>
                  </a:lnTo>
                  <a:lnTo>
                    <a:pt x="2788812" y="1134894"/>
                  </a:lnTo>
                  <a:lnTo>
                    <a:pt x="3035029" y="1134894"/>
                  </a:lnTo>
                  <a:lnTo>
                    <a:pt x="3035029" y="1313229"/>
                  </a:lnTo>
                  <a:cubicBezTo>
                    <a:pt x="3035029" y="1479777"/>
                    <a:pt x="2900015" y="1614791"/>
                    <a:pt x="2733467" y="1614791"/>
                  </a:cubicBezTo>
                  <a:lnTo>
                    <a:pt x="301562" y="1614791"/>
                  </a:lnTo>
                  <a:cubicBezTo>
                    <a:pt x="135014" y="1614791"/>
                    <a:pt x="0" y="1479777"/>
                    <a:pt x="0" y="1313229"/>
                  </a:cubicBezTo>
                  <a:lnTo>
                    <a:pt x="0" y="301562"/>
                  </a:lnTo>
                  <a:cubicBezTo>
                    <a:pt x="0" y="135014"/>
                    <a:pt x="135014" y="0"/>
                    <a:pt x="30156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381"/>
            </a:p>
          </p:txBody>
        </p:sp>
        <p:sp>
          <p:nvSpPr>
            <p:cNvPr id="16" name="Rectangle: Rounded Corners 58">
              <a:extLst>
                <a:ext uri="{FF2B5EF4-FFF2-40B4-BE49-F238E27FC236}">
                  <a16:creationId xmlns:a16="http://schemas.microsoft.com/office/drawing/2014/main" id="{69661A87-41D8-3D0A-04ED-662ACE3FA8A4}"/>
                </a:ext>
              </a:extLst>
            </p:cNvPr>
            <p:cNvSpPr/>
            <p:nvPr/>
          </p:nvSpPr>
          <p:spPr>
            <a:xfrm>
              <a:off x="3539933" y="3140342"/>
              <a:ext cx="1764110" cy="55142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81"/>
            </a:p>
          </p:txBody>
        </p:sp>
        <p:sp>
          <p:nvSpPr>
            <p:cNvPr id="17" name="Freeform: Shape 60">
              <a:extLst>
                <a:ext uri="{FF2B5EF4-FFF2-40B4-BE49-F238E27FC236}">
                  <a16:creationId xmlns:a16="http://schemas.microsoft.com/office/drawing/2014/main" id="{7DB5A926-483D-F3C4-7393-F6F93BEA670A}"/>
                </a:ext>
              </a:extLst>
            </p:cNvPr>
            <p:cNvSpPr/>
            <p:nvPr/>
          </p:nvSpPr>
          <p:spPr>
            <a:xfrm>
              <a:off x="4512630" y="2440765"/>
              <a:ext cx="3056046" cy="1922844"/>
            </a:xfrm>
            <a:custGeom>
              <a:avLst/>
              <a:gdLst>
                <a:gd name="connsiteX0" fmla="*/ 0 w 3035029"/>
                <a:gd name="connsiteY0" fmla="*/ 1131647 h 1614791"/>
                <a:gd name="connsiteX1" fmla="*/ 246217 w 3035029"/>
                <a:gd name="connsiteY1" fmla="*/ 1131647 h 1614791"/>
                <a:gd name="connsiteX2" fmla="*/ 246217 w 3035029"/>
                <a:gd name="connsiteY2" fmla="*/ 1139377 h 1614791"/>
                <a:gd name="connsiteX3" fmla="*/ 246217 w 3035029"/>
                <a:gd name="connsiteY3" fmla="*/ 1184776 h 1614791"/>
                <a:gd name="connsiteX4" fmla="*/ 246217 w 3035029"/>
                <a:gd name="connsiteY4" fmla="*/ 1236652 h 1614791"/>
                <a:gd name="connsiteX5" fmla="*/ 378139 w 3035029"/>
                <a:gd name="connsiteY5" fmla="*/ 1368574 h 1614791"/>
                <a:gd name="connsiteX6" fmla="*/ 430015 w 3035029"/>
                <a:gd name="connsiteY6" fmla="*/ 1368574 h 1614791"/>
                <a:gd name="connsiteX7" fmla="*/ 475414 w 3035029"/>
                <a:gd name="connsiteY7" fmla="*/ 1368574 h 1614791"/>
                <a:gd name="connsiteX8" fmla="*/ 2559615 w 3035029"/>
                <a:gd name="connsiteY8" fmla="*/ 1368574 h 1614791"/>
                <a:gd name="connsiteX9" fmla="*/ 2605014 w 3035029"/>
                <a:gd name="connsiteY9" fmla="*/ 1368574 h 1614791"/>
                <a:gd name="connsiteX10" fmla="*/ 2656890 w 3035029"/>
                <a:gd name="connsiteY10" fmla="*/ 1368574 h 1614791"/>
                <a:gd name="connsiteX11" fmla="*/ 2788812 w 3035029"/>
                <a:gd name="connsiteY11" fmla="*/ 1236652 h 1614791"/>
                <a:gd name="connsiteX12" fmla="*/ 2788812 w 3035029"/>
                <a:gd name="connsiteY12" fmla="*/ 1184776 h 1614791"/>
                <a:gd name="connsiteX13" fmla="*/ 2788812 w 3035029"/>
                <a:gd name="connsiteY13" fmla="*/ 1139377 h 1614791"/>
                <a:gd name="connsiteX14" fmla="*/ 2788812 w 3035029"/>
                <a:gd name="connsiteY14" fmla="*/ 1134894 h 1614791"/>
                <a:gd name="connsiteX15" fmla="*/ 3035029 w 3035029"/>
                <a:gd name="connsiteY15" fmla="*/ 1134894 h 1614791"/>
                <a:gd name="connsiteX16" fmla="*/ 3035029 w 3035029"/>
                <a:gd name="connsiteY16" fmla="*/ 1313229 h 1614791"/>
                <a:gd name="connsiteX17" fmla="*/ 2733467 w 3035029"/>
                <a:gd name="connsiteY17" fmla="*/ 1614791 h 1614791"/>
                <a:gd name="connsiteX18" fmla="*/ 301562 w 3035029"/>
                <a:gd name="connsiteY18" fmla="*/ 1614791 h 1614791"/>
                <a:gd name="connsiteX19" fmla="*/ 0 w 3035029"/>
                <a:gd name="connsiteY19" fmla="*/ 1313229 h 1614791"/>
                <a:gd name="connsiteX20" fmla="*/ 301562 w 3035029"/>
                <a:gd name="connsiteY20" fmla="*/ 0 h 1614791"/>
                <a:gd name="connsiteX21" fmla="*/ 2733467 w 3035029"/>
                <a:gd name="connsiteY21" fmla="*/ 0 h 1614791"/>
                <a:gd name="connsiteX22" fmla="*/ 3035029 w 3035029"/>
                <a:gd name="connsiteY22" fmla="*/ 301562 h 1614791"/>
                <a:gd name="connsiteX23" fmla="*/ 3035029 w 3035029"/>
                <a:gd name="connsiteY23" fmla="*/ 483137 h 1614791"/>
                <a:gd name="connsiteX24" fmla="*/ 2788812 w 3035029"/>
                <a:gd name="connsiteY24" fmla="*/ 483137 h 1614791"/>
                <a:gd name="connsiteX25" fmla="*/ 2788812 w 3035029"/>
                <a:gd name="connsiteY25" fmla="*/ 475412 h 1614791"/>
                <a:gd name="connsiteX26" fmla="*/ 2788812 w 3035029"/>
                <a:gd name="connsiteY26" fmla="*/ 430013 h 1614791"/>
                <a:gd name="connsiteX27" fmla="*/ 2788812 w 3035029"/>
                <a:gd name="connsiteY27" fmla="*/ 378137 h 1614791"/>
                <a:gd name="connsiteX28" fmla="*/ 2656890 w 3035029"/>
                <a:gd name="connsiteY28" fmla="*/ 246215 h 1614791"/>
                <a:gd name="connsiteX29" fmla="*/ 2605014 w 3035029"/>
                <a:gd name="connsiteY29" fmla="*/ 246215 h 1614791"/>
                <a:gd name="connsiteX30" fmla="*/ 2559615 w 3035029"/>
                <a:gd name="connsiteY30" fmla="*/ 246215 h 1614791"/>
                <a:gd name="connsiteX31" fmla="*/ 475414 w 3035029"/>
                <a:gd name="connsiteY31" fmla="*/ 246215 h 1614791"/>
                <a:gd name="connsiteX32" fmla="*/ 430015 w 3035029"/>
                <a:gd name="connsiteY32" fmla="*/ 246215 h 1614791"/>
                <a:gd name="connsiteX33" fmla="*/ 378139 w 3035029"/>
                <a:gd name="connsiteY33" fmla="*/ 246215 h 1614791"/>
                <a:gd name="connsiteX34" fmla="*/ 246217 w 3035029"/>
                <a:gd name="connsiteY34" fmla="*/ 378137 h 1614791"/>
                <a:gd name="connsiteX35" fmla="*/ 246217 w 3035029"/>
                <a:gd name="connsiteY35" fmla="*/ 430013 h 1614791"/>
                <a:gd name="connsiteX36" fmla="*/ 246217 w 3035029"/>
                <a:gd name="connsiteY36" fmla="*/ 475412 h 1614791"/>
                <a:gd name="connsiteX37" fmla="*/ 246217 w 3035029"/>
                <a:gd name="connsiteY37" fmla="*/ 483137 h 1614791"/>
                <a:gd name="connsiteX38" fmla="*/ 0 w 3035029"/>
                <a:gd name="connsiteY38" fmla="*/ 483137 h 1614791"/>
                <a:gd name="connsiteX39" fmla="*/ 0 w 3035029"/>
                <a:gd name="connsiteY39" fmla="*/ 301562 h 1614791"/>
                <a:gd name="connsiteX40" fmla="*/ 301562 w 3035029"/>
                <a:gd name="connsiteY40" fmla="*/ 0 h 1614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035029" h="1614791">
                  <a:moveTo>
                    <a:pt x="0" y="1131647"/>
                  </a:moveTo>
                  <a:lnTo>
                    <a:pt x="246217" y="1131647"/>
                  </a:lnTo>
                  <a:lnTo>
                    <a:pt x="246217" y="1139377"/>
                  </a:lnTo>
                  <a:lnTo>
                    <a:pt x="246217" y="1184776"/>
                  </a:lnTo>
                  <a:lnTo>
                    <a:pt x="246217" y="1236652"/>
                  </a:lnTo>
                  <a:cubicBezTo>
                    <a:pt x="246217" y="1309511"/>
                    <a:pt x="305280" y="1368574"/>
                    <a:pt x="378139" y="1368574"/>
                  </a:cubicBezTo>
                  <a:lnTo>
                    <a:pt x="430015" y="1368574"/>
                  </a:lnTo>
                  <a:lnTo>
                    <a:pt x="475414" y="1368574"/>
                  </a:lnTo>
                  <a:lnTo>
                    <a:pt x="2559615" y="1368574"/>
                  </a:lnTo>
                  <a:lnTo>
                    <a:pt x="2605014" y="1368574"/>
                  </a:lnTo>
                  <a:lnTo>
                    <a:pt x="2656890" y="1368574"/>
                  </a:lnTo>
                  <a:cubicBezTo>
                    <a:pt x="2729749" y="1368574"/>
                    <a:pt x="2788812" y="1309511"/>
                    <a:pt x="2788812" y="1236652"/>
                  </a:cubicBezTo>
                  <a:lnTo>
                    <a:pt x="2788812" y="1184776"/>
                  </a:lnTo>
                  <a:lnTo>
                    <a:pt x="2788812" y="1139377"/>
                  </a:lnTo>
                  <a:lnTo>
                    <a:pt x="2788812" y="1134894"/>
                  </a:lnTo>
                  <a:lnTo>
                    <a:pt x="3035029" y="1134894"/>
                  </a:lnTo>
                  <a:lnTo>
                    <a:pt x="3035029" y="1313229"/>
                  </a:lnTo>
                  <a:cubicBezTo>
                    <a:pt x="3035029" y="1479777"/>
                    <a:pt x="2900015" y="1614791"/>
                    <a:pt x="2733467" y="1614791"/>
                  </a:cubicBezTo>
                  <a:lnTo>
                    <a:pt x="301562" y="1614791"/>
                  </a:lnTo>
                  <a:cubicBezTo>
                    <a:pt x="135014" y="1614791"/>
                    <a:pt x="0" y="1479777"/>
                    <a:pt x="0" y="1313229"/>
                  </a:cubicBezTo>
                  <a:close/>
                  <a:moveTo>
                    <a:pt x="301562" y="0"/>
                  </a:moveTo>
                  <a:lnTo>
                    <a:pt x="2733467" y="0"/>
                  </a:lnTo>
                  <a:cubicBezTo>
                    <a:pt x="2900015" y="0"/>
                    <a:pt x="3035029" y="135014"/>
                    <a:pt x="3035029" y="301562"/>
                  </a:cubicBezTo>
                  <a:lnTo>
                    <a:pt x="3035029" y="483137"/>
                  </a:lnTo>
                  <a:lnTo>
                    <a:pt x="2788812" y="483137"/>
                  </a:lnTo>
                  <a:lnTo>
                    <a:pt x="2788812" y="475412"/>
                  </a:lnTo>
                  <a:lnTo>
                    <a:pt x="2788812" y="430013"/>
                  </a:lnTo>
                  <a:lnTo>
                    <a:pt x="2788812" y="378137"/>
                  </a:lnTo>
                  <a:cubicBezTo>
                    <a:pt x="2788812" y="305278"/>
                    <a:pt x="2729749" y="246215"/>
                    <a:pt x="2656890" y="246215"/>
                  </a:cubicBezTo>
                  <a:lnTo>
                    <a:pt x="2605014" y="246215"/>
                  </a:lnTo>
                  <a:lnTo>
                    <a:pt x="2559615" y="246215"/>
                  </a:lnTo>
                  <a:lnTo>
                    <a:pt x="475414" y="246215"/>
                  </a:lnTo>
                  <a:lnTo>
                    <a:pt x="430015" y="246215"/>
                  </a:lnTo>
                  <a:lnTo>
                    <a:pt x="378139" y="246215"/>
                  </a:lnTo>
                  <a:cubicBezTo>
                    <a:pt x="305280" y="246215"/>
                    <a:pt x="246217" y="305278"/>
                    <a:pt x="246217" y="378137"/>
                  </a:cubicBezTo>
                  <a:lnTo>
                    <a:pt x="246217" y="430013"/>
                  </a:lnTo>
                  <a:lnTo>
                    <a:pt x="246217" y="475412"/>
                  </a:lnTo>
                  <a:lnTo>
                    <a:pt x="246217" y="483137"/>
                  </a:lnTo>
                  <a:lnTo>
                    <a:pt x="0" y="483137"/>
                  </a:lnTo>
                  <a:lnTo>
                    <a:pt x="0" y="301562"/>
                  </a:lnTo>
                  <a:cubicBezTo>
                    <a:pt x="0" y="135014"/>
                    <a:pt x="135014" y="0"/>
                    <a:pt x="301562"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381"/>
            </a:p>
          </p:txBody>
        </p:sp>
        <p:sp>
          <p:nvSpPr>
            <p:cNvPr id="18" name="Freeform: Shape 61">
              <a:extLst>
                <a:ext uri="{FF2B5EF4-FFF2-40B4-BE49-F238E27FC236}">
                  <a16:creationId xmlns:a16="http://schemas.microsoft.com/office/drawing/2014/main" id="{B6E1807F-EEB4-4EF4-1D04-55321944B10C}"/>
                </a:ext>
              </a:extLst>
            </p:cNvPr>
            <p:cNvSpPr/>
            <p:nvPr/>
          </p:nvSpPr>
          <p:spPr>
            <a:xfrm>
              <a:off x="7689059" y="2472463"/>
              <a:ext cx="3056047" cy="1922843"/>
            </a:xfrm>
            <a:custGeom>
              <a:avLst/>
              <a:gdLst>
                <a:gd name="connsiteX0" fmla="*/ 301562 w 3035029"/>
                <a:gd name="connsiteY0" fmla="*/ 0 h 1614791"/>
                <a:gd name="connsiteX1" fmla="*/ 2733467 w 3035029"/>
                <a:gd name="connsiteY1" fmla="*/ 0 h 1614791"/>
                <a:gd name="connsiteX2" fmla="*/ 3035029 w 3035029"/>
                <a:gd name="connsiteY2" fmla="*/ 301562 h 1614791"/>
                <a:gd name="connsiteX3" fmla="*/ 3035029 w 3035029"/>
                <a:gd name="connsiteY3" fmla="*/ 486384 h 1614791"/>
                <a:gd name="connsiteX4" fmla="*/ 3035028 w 3035029"/>
                <a:gd name="connsiteY4" fmla="*/ 486384 h 1614791"/>
                <a:gd name="connsiteX5" fmla="*/ 3035028 w 3035029"/>
                <a:gd name="connsiteY5" fmla="*/ 1134894 h 1614791"/>
                <a:gd name="connsiteX6" fmla="*/ 3035029 w 3035029"/>
                <a:gd name="connsiteY6" fmla="*/ 1134894 h 1614791"/>
                <a:gd name="connsiteX7" fmla="*/ 3035029 w 3035029"/>
                <a:gd name="connsiteY7" fmla="*/ 1313229 h 1614791"/>
                <a:gd name="connsiteX8" fmla="*/ 2733467 w 3035029"/>
                <a:gd name="connsiteY8" fmla="*/ 1614791 h 1614791"/>
                <a:gd name="connsiteX9" fmla="*/ 301562 w 3035029"/>
                <a:gd name="connsiteY9" fmla="*/ 1614791 h 1614791"/>
                <a:gd name="connsiteX10" fmla="*/ 0 w 3035029"/>
                <a:gd name="connsiteY10" fmla="*/ 1313229 h 1614791"/>
                <a:gd name="connsiteX11" fmla="*/ 0 w 3035029"/>
                <a:gd name="connsiteY11" fmla="*/ 1131647 h 1614791"/>
                <a:gd name="connsiteX12" fmla="*/ 246217 w 3035029"/>
                <a:gd name="connsiteY12" fmla="*/ 1131647 h 1614791"/>
                <a:gd name="connsiteX13" fmla="*/ 246217 w 3035029"/>
                <a:gd name="connsiteY13" fmla="*/ 1139377 h 1614791"/>
                <a:gd name="connsiteX14" fmla="*/ 246217 w 3035029"/>
                <a:gd name="connsiteY14" fmla="*/ 1184776 h 1614791"/>
                <a:gd name="connsiteX15" fmla="*/ 246217 w 3035029"/>
                <a:gd name="connsiteY15" fmla="*/ 1236652 h 1614791"/>
                <a:gd name="connsiteX16" fmla="*/ 378139 w 3035029"/>
                <a:gd name="connsiteY16" fmla="*/ 1368574 h 1614791"/>
                <a:gd name="connsiteX17" fmla="*/ 430015 w 3035029"/>
                <a:gd name="connsiteY17" fmla="*/ 1368574 h 1614791"/>
                <a:gd name="connsiteX18" fmla="*/ 475414 w 3035029"/>
                <a:gd name="connsiteY18" fmla="*/ 1368574 h 1614791"/>
                <a:gd name="connsiteX19" fmla="*/ 2559615 w 3035029"/>
                <a:gd name="connsiteY19" fmla="*/ 1368574 h 1614791"/>
                <a:gd name="connsiteX20" fmla="*/ 2605014 w 3035029"/>
                <a:gd name="connsiteY20" fmla="*/ 1368574 h 1614791"/>
                <a:gd name="connsiteX21" fmla="*/ 2656890 w 3035029"/>
                <a:gd name="connsiteY21" fmla="*/ 1368574 h 1614791"/>
                <a:gd name="connsiteX22" fmla="*/ 2788812 w 3035029"/>
                <a:gd name="connsiteY22" fmla="*/ 1236652 h 1614791"/>
                <a:gd name="connsiteX23" fmla="*/ 2788812 w 3035029"/>
                <a:gd name="connsiteY23" fmla="*/ 1184776 h 1614791"/>
                <a:gd name="connsiteX24" fmla="*/ 2788812 w 3035029"/>
                <a:gd name="connsiteY24" fmla="*/ 1139377 h 1614791"/>
                <a:gd name="connsiteX25" fmla="*/ 2788812 w 3035029"/>
                <a:gd name="connsiteY25" fmla="*/ 1134894 h 1614791"/>
                <a:gd name="connsiteX26" fmla="*/ 2852854 w 3035029"/>
                <a:gd name="connsiteY26" fmla="*/ 1134894 h 1614791"/>
                <a:gd name="connsiteX27" fmla="*/ 2852854 w 3035029"/>
                <a:gd name="connsiteY27" fmla="*/ 486384 h 1614791"/>
                <a:gd name="connsiteX28" fmla="*/ 2788812 w 3035029"/>
                <a:gd name="connsiteY28" fmla="*/ 486384 h 1614791"/>
                <a:gd name="connsiteX29" fmla="*/ 2788812 w 3035029"/>
                <a:gd name="connsiteY29" fmla="*/ 475412 h 1614791"/>
                <a:gd name="connsiteX30" fmla="*/ 2788812 w 3035029"/>
                <a:gd name="connsiteY30" fmla="*/ 430013 h 1614791"/>
                <a:gd name="connsiteX31" fmla="*/ 2788812 w 3035029"/>
                <a:gd name="connsiteY31" fmla="*/ 378137 h 1614791"/>
                <a:gd name="connsiteX32" fmla="*/ 2656890 w 3035029"/>
                <a:gd name="connsiteY32" fmla="*/ 246215 h 1614791"/>
                <a:gd name="connsiteX33" fmla="*/ 2605014 w 3035029"/>
                <a:gd name="connsiteY33" fmla="*/ 246215 h 1614791"/>
                <a:gd name="connsiteX34" fmla="*/ 2559615 w 3035029"/>
                <a:gd name="connsiteY34" fmla="*/ 246215 h 1614791"/>
                <a:gd name="connsiteX35" fmla="*/ 475414 w 3035029"/>
                <a:gd name="connsiteY35" fmla="*/ 246215 h 1614791"/>
                <a:gd name="connsiteX36" fmla="*/ 430015 w 3035029"/>
                <a:gd name="connsiteY36" fmla="*/ 246215 h 1614791"/>
                <a:gd name="connsiteX37" fmla="*/ 378139 w 3035029"/>
                <a:gd name="connsiteY37" fmla="*/ 246215 h 1614791"/>
                <a:gd name="connsiteX38" fmla="*/ 246217 w 3035029"/>
                <a:gd name="connsiteY38" fmla="*/ 378137 h 1614791"/>
                <a:gd name="connsiteX39" fmla="*/ 246217 w 3035029"/>
                <a:gd name="connsiteY39" fmla="*/ 430013 h 1614791"/>
                <a:gd name="connsiteX40" fmla="*/ 246217 w 3035029"/>
                <a:gd name="connsiteY40" fmla="*/ 475412 h 1614791"/>
                <a:gd name="connsiteX41" fmla="*/ 246217 w 3035029"/>
                <a:gd name="connsiteY41" fmla="*/ 483137 h 1614791"/>
                <a:gd name="connsiteX42" fmla="*/ 0 w 3035029"/>
                <a:gd name="connsiteY42" fmla="*/ 483137 h 1614791"/>
                <a:gd name="connsiteX43" fmla="*/ 0 w 3035029"/>
                <a:gd name="connsiteY43" fmla="*/ 301562 h 1614791"/>
                <a:gd name="connsiteX44" fmla="*/ 301562 w 3035029"/>
                <a:gd name="connsiteY44" fmla="*/ 0 h 1614791"/>
                <a:gd name="connsiteX0" fmla="*/ 301562 w 3035029"/>
                <a:gd name="connsiteY0" fmla="*/ 0 h 1614791"/>
                <a:gd name="connsiteX1" fmla="*/ 2733467 w 3035029"/>
                <a:gd name="connsiteY1" fmla="*/ 0 h 1614791"/>
                <a:gd name="connsiteX2" fmla="*/ 3035029 w 3035029"/>
                <a:gd name="connsiteY2" fmla="*/ 301562 h 1614791"/>
                <a:gd name="connsiteX3" fmla="*/ 3035029 w 3035029"/>
                <a:gd name="connsiteY3" fmla="*/ 486384 h 1614791"/>
                <a:gd name="connsiteX4" fmla="*/ 3035028 w 3035029"/>
                <a:gd name="connsiteY4" fmla="*/ 486384 h 1614791"/>
                <a:gd name="connsiteX5" fmla="*/ 3035028 w 3035029"/>
                <a:gd name="connsiteY5" fmla="*/ 1134894 h 1614791"/>
                <a:gd name="connsiteX6" fmla="*/ 3035029 w 3035029"/>
                <a:gd name="connsiteY6" fmla="*/ 1134894 h 1614791"/>
                <a:gd name="connsiteX7" fmla="*/ 3035029 w 3035029"/>
                <a:gd name="connsiteY7" fmla="*/ 1313229 h 1614791"/>
                <a:gd name="connsiteX8" fmla="*/ 2733467 w 3035029"/>
                <a:gd name="connsiteY8" fmla="*/ 1614791 h 1614791"/>
                <a:gd name="connsiteX9" fmla="*/ 301562 w 3035029"/>
                <a:gd name="connsiteY9" fmla="*/ 1614791 h 1614791"/>
                <a:gd name="connsiteX10" fmla="*/ 0 w 3035029"/>
                <a:gd name="connsiteY10" fmla="*/ 1313229 h 1614791"/>
                <a:gd name="connsiteX11" fmla="*/ 0 w 3035029"/>
                <a:gd name="connsiteY11" fmla="*/ 1131647 h 1614791"/>
                <a:gd name="connsiteX12" fmla="*/ 246217 w 3035029"/>
                <a:gd name="connsiteY12" fmla="*/ 1131647 h 1614791"/>
                <a:gd name="connsiteX13" fmla="*/ 246217 w 3035029"/>
                <a:gd name="connsiteY13" fmla="*/ 1139377 h 1614791"/>
                <a:gd name="connsiteX14" fmla="*/ 246217 w 3035029"/>
                <a:gd name="connsiteY14" fmla="*/ 1184776 h 1614791"/>
                <a:gd name="connsiteX15" fmla="*/ 246217 w 3035029"/>
                <a:gd name="connsiteY15" fmla="*/ 1236652 h 1614791"/>
                <a:gd name="connsiteX16" fmla="*/ 378139 w 3035029"/>
                <a:gd name="connsiteY16" fmla="*/ 1368574 h 1614791"/>
                <a:gd name="connsiteX17" fmla="*/ 430015 w 3035029"/>
                <a:gd name="connsiteY17" fmla="*/ 1368574 h 1614791"/>
                <a:gd name="connsiteX18" fmla="*/ 475414 w 3035029"/>
                <a:gd name="connsiteY18" fmla="*/ 1368574 h 1614791"/>
                <a:gd name="connsiteX19" fmla="*/ 2559615 w 3035029"/>
                <a:gd name="connsiteY19" fmla="*/ 1368574 h 1614791"/>
                <a:gd name="connsiteX20" fmla="*/ 2605014 w 3035029"/>
                <a:gd name="connsiteY20" fmla="*/ 1368574 h 1614791"/>
                <a:gd name="connsiteX21" fmla="*/ 2656890 w 3035029"/>
                <a:gd name="connsiteY21" fmla="*/ 1368574 h 1614791"/>
                <a:gd name="connsiteX22" fmla="*/ 2788812 w 3035029"/>
                <a:gd name="connsiteY22" fmla="*/ 1236652 h 1614791"/>
                <a:gd name="connsiteX23" fmla="*/ 2788812 w 3035029"/>
                <a:gd name="connsiteY23" fmla="*/ 1184776 h 1614791"/>
                <a:gd name="connsiteX24" fmla="*/ 2788812 w 3035029"/>
                <a:gd name="connsiteY24" fmla="*/ 1139377 h 1614791"/>
                <a:gd name="connsiteX25" fmla="*/ 2788812 w 3035029"/>
                <a:gd name="connsiteY25" fmla="*/ 1134894 h 1614791"/>
                <a:gd name="connsiteX26" fmla="*/ 2852854 w 3035029"/>
                <a:gd name="connsiteY26" fmla="*/ 486384 h 1614791"/>
                <a:gd name="connsiteX27" fmla="*/ 2788812 w 3035029"/>
                <a:gd name="connsiteY27" fmla="*/ 486384 h 1614791"/>
                <a:gd name="connsiteX28" fmla="*/ 2788812 w 3035029"/>
                <a:gd name="connsiteY28" fmla="*/ 475412 h 1614791"/>
                <a:gd name="connsiteX29" fmla="*/ 2788812 w 3035029"/>
                <a:gd name="connsiteY29" fmla="*/ 430013 h 1614791"/>
                <a:gd name="connsiteX30" fmla="*/ 2788812 w 3035029"/>
                <a:gd name="connsiteY30" fmla="*/ 378137 h 1614791"/>
                <a:gd name="connsiteX31" fmla="*/ 2656890 w 3035029"/>
                <a:gd name="connsiteY31" fmla="*/ 246215 h 1614791"/>
                <a:gd name="connsiteX32" fmla="*/ 2605014 w 3035029"/>
                <a:gd name="connsiteY32" fmla="*/ 246215 h 1614791"/>
                <a:gd name="connsiteX33" fmla="*/ 2559615 w 3035029"/>
                <a:gd name="connsiteY33" fmla="*/ 246215 h 1614791"/>
                <a:gd name="connsiteX34" fmla="*/ 475414 w 3035029"/>
                <a:gd name="connsiteY34" fmla="*/ 246215 h 1614791"/>
                <a:gd name="connsiteX35" fmla="*/ 430015 w 3035029"/>
                <a:gd name="connsiteY35" fmla="*/ 246215 h 1614791"/>
                <a:gd name="connsiteX36" fmla="*/ 378139 w 3035029"/>
                <a:gd name="connsiteY36" fmla="*/ 246215 h 1614791"/>
                <a:gd name="connsiteX37" fmla="*/ 246217 w 3035029"/>
                <a:gd name="connsiteY37" fmla="*/ 378137 h 1614791"/>
                <a:gd name="connsiteX38" fmla="*/ 246217 w 3035029"/>
                <a:gd name="connsiteY38" fmla="*/ 430013 h 1614791"/>
                <a:gd name="connsiteX39" fmla="*/ 246217 w 3035029"/>
                <a:gd name="connsiteY39" fmla="*/ 475412 h 1614791"/>
                <a:gd name="connsiteX40" fmla="*/ 246217 w 3035029"/>
                <a:gd name="connsiteY40" fmla="*/ 483137 h 1614791"/>
                <a:gd name="connsiteX41" fmla="*/ 0 w 3035029"/>
                <a:gd name="connsiteY41" fmla="*/ 483137 h 1614791"/>
                <a:gd name="connsiteX42" fmla="*/ 0 w 3035029"/>
                <a:gd name="connsiteY42" fmla="*/ 301562 h 1614791"/>
                <a:gd name="connsiteX43" fmla="*/ 301562 w 3035029"/>
                <a:gd name="connsiteY43" fmla="*/ 0 h 1614791"/>
                <a:gd name="connsiteX0" fmla="*/ 301562 w 3035029"/>
                <a:gd name="connsiteY0" fmla="*/ 0 h 1614791"/>
                <a:gd name="connsiteX1" fmla="*/ 2733467 w 3035029"/>
                <a:gd name="connsiteY1" fmla="*/ 0 h 1614791"/>
                <a:gd name="connsiteX2" fmla="*/ 3035029 w 3035029"/>
                <a:gd name="connsiteY2" fmla="*/ 301562 h 1614791"/>
                <a:gd name="connsiteX3" fmla="*/ 3035029 w 3035029"/>
                <a:gd name="connsiteY3" fmla="*/ 486384 h 1614791"/>
                <a:gd name="connsiteX4" fmla="*/ 3035028 w 3035029"/>
                <a:gd name="connsiteY4" fmla="*/ 486384 h 1614791"/>
                <a:gd name="connsiteX5" fmla="*/ 3035028 w 3035029"/>
                <a:gd name="connsiteY5" fmla="*/ 1134894 h 1614791"/>
                <a:gd name="connsiteX6" fmla="*/ 3035029 w 3035029"/>
                <a:gd name="connsiteY6" fmla="*/ 1134894 h 1614791"/>
                <a:gd name="connsiteX7" fmla="*/ 3035029 w 3035029"/>
                <a:gd name="connsiteY7" fmla="*/ 1313229 h 1614791"/>
                <a:gd name="connsiteX8" fmla="*/ 2733467 w 3035029"/>
                <a:gd name="connsiteY8" fmla="*/ 1614791 h 1614791"/>
                <a:gd name="connsiteX9" fmla="*/ 301562 w 3035029"/>
                <a:gd name="connsiteY9" fmla="*/ 1614791 h 1614791"/>
                <a:gd name="connsiteX10" fmla="*/ 0 w 3035029"/>
                <a:gd name="connsiteY10" fmla="*/ 1313229 h 1614791"/>
                <a:gd name="connsiteX11" fmla="*/ 0 w 3035029"/>
                <a:gd name="connsiteY11" fmla="*/ 1131647 h 1614791"/>
                <a:gd name="connsiteX12" fmla="*/ 246217 w 3035029"/>
                <a:gd name="connsiteY12" fmla="*/ 1131647 h 1614791"/>
                <a:gd name="connsiteX13" fmla="*/ 246217 w 3035029"/>
                <a:gd name="connsiteY13" fmla="*/ 1139377 h 1614791"/>
                <a:gd name="connsiteX14" fmla="*/ 246217 w 3035029"/>
                <a:gd name="connsiteY14" fmla="*/ 1184776 h 1614791"/>
                <a:gd name="connsiteX15" fmla="*/ 246217 w 3035029"/>
                <a:gd name="connsiteY15" fmla="*/ 1236652 h 1614791"/>
                <a:gd name="connsiteX16" fmla="*/ 378139 w 3035029"/>
                <a:gd name="connsiteY16" fmla="*/ 1368574 h 1614791"/>
                <a:gd name="connsiteX17" fmla="*/ 430015 w 3035029"/>
                <a:gd name="connsiteY17" fmla="*/ 1368574 h 1614791"/>
                <a:gd name="connsiteX18" fmla="*/ 475414 w 3035029"/>
                <a:gd name="connsiteY18" fmla="*/ 1368574 h 1614791"/>
                <a:gd name="connsiteX19" fmla="*/ 2559615 w 3035029"/>
                <a:gd name="connsiteY19" fmla="*/ 1368574 h 1614791"/>
                <a:gd name="connsiteX20" fmla="*/ 2605014 w 3035029"/>
                <a:gd name="connsiteY20" fmla="*/ 1368574 h 1614791"/>
                <a:gd name="connsiteX21" fmla="*/ 2656890 w 3035029"/>
                <a:gd name="connsiteY21" fmla="*/ 1368574 h 1614791"/>
                <a:gd name="connsiteX22" fmla="*/ 2788812 w 3035029"/>
                <a:gd name="connsiteY22" fmla="*/ 1236652 h 1614791"/>
                <a:gd name="connsiteX23" fmla="*/ 2788812 w 3035029"/>
                <a:gd name="connsiteY23" fmla="*/ 1184776 h 1614791"/>
                <a:gd name="connsiteX24" fmla="*/ 2788812 w 3035029"/>
                <a:gd name="connsiteY24" fmla="*/ 1139377 h 1614791"/>
                <a:gd name="connsiteX25" fmla="*/ 2788812 w 3035029"/>
                <a:gd name="connsiteY25" fmla="*/ 1134894 h 1614791"/>
                <a:gd name="connsiteX26" fmla="*/ 2788812 w 3035029"/>
                <a:gd name="connsiteY26" fmla="*/ 486384 h 1614791"/>
                <a:gd name="connsiteX27" fmla="*/ 2788812 w 3035029"/>
                <a:gd name="connsiteY27" fmla="*/ 475412 h 1614791"/>
                <a:gd name="connsiteX28" fmla="*/ 2788812 w 3035029"/>
                <a:gd name="connsiteY28" fmla="*/ 430013 h 1614791"/>
                <a:gd name="connsiteX29" fmla="*/ 2788812 w 3035029"/>
                <a:gd name="connsiteY29" fmla="*/ 378137 h 1614791"/>
                <a:gd name="connsiteX30" fmla="*/ 2656890 w 3035029"/>
                <a:gd name="connsiteY30" fmla="*/ 246215 h 1614791"/>
                <a:gd name="connsiteX31" fmla="*/ 2605014 w 3035029"/>
                <a:gd name="connsiteY31" fmla="*/ 246215 h 1614791"/>
                <a:gd name="connsiteX32" fmla="*/ 2559615 w 3035029"/>
                <a:gd name="connsiteY32" fmla="*/ 246215 h 1614791"/>
                <a:gd name="connsiteX33" fmla="*/ 475414 w 3035029"/>
                <a:gd name="connsiteY33" fmla="*/ 246215 h 1614791"/>
                <a:gd name="connsiteX34" fmla="*/ 430015 w 3035029"/>
                <a:gd name="connsiteY34" fmla="*/ 246215 h 1614791"/>
                <a:gd name="connsiteX35" fmla="*/ 378139 w 3035029"/>
                <a:gd name="connsiteY35" fmla="*/ 246215 h 1614791"/>
                <a:gd name="connsiteX36" fmla="*/ 246217 w 3035029"/>
                <a:gd name="connsiteY36" fmla="*/ 378137 h 1614791"/>
                <a:gd name="connsiteX37" fmla="*/ 246217 w 3035029"/>
                <a:gd name="connsiteY37" fmla="*/ 430013 h 1614791"/>
                <a:gd name="connsiteX38" fmla="*/ 246217 w 3035029"/>
                <a:gd name="connsiteY38" fmla="*/ 475412 h 1614791"/>
                <a:gd name="connsiteX39" fmla="*/ 246217 w 3035029"/>
                <a:gd name="connsiteY39" fmla="*/ 483137 h 1614791"/>
                <a:gd name="connsiteX40" fmla="*/ 0 w 3035029"/>
                <a:gd name="connsiteY40" fmla="*/ 483137 h 1614791"/>
                <a:gd name="connsiteX41" fmla="*/ 0 w 3035029"/>
                <a:gd name="connsiteY41" fmla="*/ 301562 h 1614791"/>
                <a:gd name="connsiteX42" fmla="*/ 301562 w 3035029"/>
                <a:gd name="connsiteY42" fmla="*/ 0 h 1614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035029" h="1614791">
                  <a:moveTo>
                    <a:pt x="301562" y="0"/>
                  </a:moveTo>
                  <a:lnTo>
                    <a:pt x="2733467" y="0"/>
                  </a:lnTo>
                  <a:cubicBezTo>
                    <a:pt x="2900015" y="0"/>
                    <a:pt x="3035029" y="135014"/>
                    <a:pt x="3035029" y="301562"/>
                  </a:cubicBezTo>
                  <a:lnTo>
                    <a:pt x="3035029" y="486384"/>
                  </a:lnTo>
                  <a:lnTo>
                    <a:pt x="3035028" y="486384"/>
                  </a:lnTo>
                  <a:lnTo>
                    <a:pt x="3035028" y="1134894"/>
                  </a:lnTo>
                  <a:lnTo>
                    <a:pt x="3035029" y="1134894"/>
                  </a:lnTo>
                  <a:lnTo>
                    <a:pt x="3035029" y="1313229"/>
                  </a:lnTo>
                  <a:cubicBezTo>
                    <a:pt x="3035029" y="1479777"/>
                    <a:pt x="2900015" y="1614791"/>
                    <a:pt x="2733467" y="1614791"/>
                  </a:cubicBezTo>
                  <a:lnTo>
                    <a:pt x="301562" y="1614791"/>
                  </a:lnTo>
                  <a:cubicBezTo>
                    <a:pt x="135014" y="1614791"/>
                    <a:pt x="0" y="1479777"/>
                    <a:pt x="0" y="1313229"/>
                  </a:cubicBezTo>
                  <a:lnTo>
                    <a:pt x="0" y="1131647"/>
                  </a:lnTo>
                  <a:lnTo>
                    <a:pt x="246217" y="1131647"/>
                  </a:lnTo>
                  <a:lnTo>
                    <a:pt x="246217" y="1139377"/>
                  </a:lnTo>
                  <a:lnTo>
                    <a:pt x="246217" y="1184776"/>
                  </a:lnTo>
                  <a:lnTo>
                    <a:pt x="246217" y="1236652"/>
                  </a:lnTo>
                  <a:cubicBezTo>
                    <a:pt x="246217" y="1309511"/>
                    <a:pt x="305280" y="1368574"/>
                    <a:pt x="378139" y="1368574"/>
                  </a:cubicBezTo>
                  <a:lnTo>
                    <a:pt x="430015" y="1368574"/>
                  </a:lnTo>
                  <a:lnTo>
                    <a:pt x="475414" y="1368574"/>
                  </a:lnTo>
                  <a:lnTo>
                    <a:pt x="2559615" y="1368574"/>
                  </a:lnTo>
                  <a:lnTo>
                    <a:pt x="2605014" y="1368574"/>
                  </a:lnTo>
                  <a:lnTo>
                    <a:pt x="2656890" y="1368574"/>
                  </a:lnTo>
                  <a:cubicBezTo>
                    <a:pt x="2729749" y="1368574"/>
                    <a:pt x="2788812" y="1309511"/>
                    <a:pt x="2788812" y="1236652"/>
                  </a:cubicBezTo>
                  <a:lnTo>
                    <a:pt x="2788812" y="1184776"/>
                  </a:lnTo>
                  <a:lnTo>
                    <a:pt x="2788812" y="1139377"/>
                  </a:lnTo>
                  <a:lnTo>
                    <a:pt x="2788812" y="1134894"/>
                  </a:lnTo>
                  <a:lnTo>
                    <a:pt x="2788812" y="486384"/>
                  </a:lnTo>
                  <a:lnTo>
                    <a:pt x="2788812" y="475412"/>
                  </a:lnTo>
                  <a:lnTo>
                    <a:pt x="2788812" y="430013"/>
                  </a:lnTo>
                  <a:lnTo>
                    <a:pt x="2788812" y="378137"/>
                  </a:lnTo>
                  <a:cubicBezTo>
                    <a:pt x="2788812" y="305278"/>
                    <a:pt x="2729749" y="246215"/>
                    <a:pt x="2656890" y="246215"/>
                  </a:cubicBezTo>
                  <a:lnTo>
                    <a:pt x="2605014" y="246215"/>
                  </a:lnTo>
                  <a:lnTo>
                    <a:pt x="2559615" y="246215"/>
                  </a:lnTo>
                  <a:lnTo>
                    <a:pt x="475414" y="246215"/>
                  </a:lnTo>
                  <a:lnTo>
                    <a:pt x="430015" y="246215"/>
                  </a:lnTo>
                  <a:lnTo>
                    <a:pt x="378139" y="246215"/>
                  </a:lnTo>
                  <a:cubicBezTo>
                    <a:pt x="305280" y="246215"/>
                    <a:pt x="246217" y="305278"/>
                    <a:pt x="246217" y="378137"/>
                  </a:cubicBezTo>
                  <a:lnTo>
                    <a:pt x="246217" y="430013"/>
                  </a:lnTo>
                  <a:lnTo>
                    <a:pt x="246217" y="475412"/>
                  </a:lnTo>
                  <a:lnTo>
                    <a:pt x="246217" y="483137"/>
                  </a:lnTo>
                  <a:lnTo>
                    <a:pt x="0" y="483137"/>
                  </a:lnTo>
                  <a:lnTo>
                    <a:pt x="0" y="301562"/>
                  </a:lnTo>
                  <a:cubicBezTo>
                    <a:pt x="0" y="135014"/>
                    <a:pt x="135014" y="0"/>
                    <a:pt x="30156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381"/>
            </a:p>
          </p:txBody>
        </p:sp>
        <p:sp>
          <p:nvSpPr>
            <p:cNvPr id="19" name="Rectangle: Rounded Corners 74">
              <a:extLst>
                <a:ext uri="{FF2B5EF4-FFF2-40B4-BE49-F238E27FC236}">
                  <a16:creationId xmlns:a16="http://schemas.microsoft.com/office/drawing/2014/main" id="{68B21ECE-041A-3B8F-4A8A-84DE06B8A784}"/>
                </a:ext>
              </a:extLst>
            </p:cNvPr>
            <p:cNvSpPr/>
            <p:nvPr/>
          </p:nvSpPr>
          <p:spPr>
            <a:xfrm>
              <a:off x="6667092" y="3158175"/>
              <a:ext cx="1764110" cy="55142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81"/>
            </a:p>
          </p:txBody>
        </p:sp>
        <p:sp>
          <p:nvSpPr>
            <p:cNvPr id="20" name="TextBox 19">
              <a:extLst>
                <a:ext uri="{FF2B5EF4-FFF2-40B4-BE49-F238E27FC236}">
                  <a16:creationId xmlns:a16="http://schemas.microsoft.com/office/drawing/2014/main" id="{2EE31487-CAA0-3489-1B8D-3DFE150001B3}"/>
                </a:ext>
              </a:extLst>
            </p:cNvPr>
            <p:cNvSpPr txBox="1"/>
            <p:nvPr/>
          </p:nvSpPr>
          <p:spPr>
            <a:xfrm>
              <a:off x="1146126" y="4696793"/>
              <a:ext cx="3436195" cy="338554"/>
            </a:xfrm>
            <a:prstGeom prst="rect">
              <a:avLst/>
            </a:prstGeom>
            <a:noFill/>
          </p:spPr>
          <p:txBody>
            <a:bodyPr wrap="square">
              <a:spAutoFit/>
            </a:bodyPr>
            <a:lstStyle/>
            <a:p>
              <a:pPr algn="ctr"/>
              <a:r>
                <a:rPr lang="en-US" sz="1600" b="1" dirty="0">
                  <a:solidFill>
                    <a:schemeClr val="tx1">
                      <a:lumMod val="75000"/>
                      <a:lumOff val="25000"/>
                    </a:schemeClr>
                  </a:solidFill>
                  <a:latin typeface="Arial" panose="020B0604020202020204" pitchFamily="34" charset="0"/>
                  <a:cs typeface="Arial" panose="020B0604020202020204" pitchFamily="34" charset="0"/>
                </a:rPr>
                <a:t>Definition of AI</a:t>
              </a:r>
              <a:endParaRPr lang="ka-GE" sz="1600" b="1" dirty="0">
                <a:solidFill>
                  <a:schemeClr val="tx1">
                    <a:lumMod val="75000"/>
                    <a:lumOff val="25000"/>
                  </a:schemeClr>
                </a:solidFill>
                <a:latin typeface="+mj-lt"/>
                <a:cs typeface="Arial" panose="020B0604020202020204" pitchFamily="34" charset="0"/>
              </a:endParaRPr>
            </a:p>
          </p:txBody>
        </p:sp>
        <p:sp>
          <p:nvSpPr>
            <p:cNvPr id="21" name="TextBox 20">
              <a:extLst>
                <a:ext uri="{FF2B5EF4-FFF2-40B4-BE49-F238E27FC236}">
                  <a16:creationId xmlns:a16="http://schemas.microsoft.com/office/drawing/2014/main" id="{A903D4F6-149A-9018-AAE2-E51EA74F0F8F}"/>
                </a:ext>
              </a:extLst>
            </p:cNvPr>
            <p:cNvSpPr txBox="1"/>
            <p:nvPr/>
          </p:nvSpPr>
          <p:spPr>
            <a:xfrm>
              <a:off x="4246816" y="4703779"/>
              <a:ext cx="3587673" cy="338554"/>
            </a:xfrm>
            <a:prstGeom prst="rect">
              <a:avLst/>
            </a:prstGeom>
            <a:noFill/>
          </p:spPr>
          <p:txBody>
            <a:bodyPr wrap="square">
              <a:spAutoFit/>
            </a:bodyPr>
            <a:lstStyle/>
            <a:p>
              <a:pPr algn="ctr"/>
              <a:r>
                <a:rPr lang="en-US" sz="1600" b="1" dirty="0">
                  <a:solidFill>
                    <a:schemeClr val="tx1">
                      <a:lumMod val="75000"/>
                      <a:lumOff val="25000"/>
                    </a:schemeClr>
                  </a:solidFill>
                  <a:latin typeface="Arial" panose="020B0604020202020204" pitchFamily="34" charset="0"/>
                  <a:cs typeface="Arial" panose="020B0604020202020204" pitchFamily="34" charset="0"/>
                </a:rPr>
                <a:t>Doctrinal Definitions</a:t>
              </a:r>
              <a:endParaRPr lang="ka-GE" sz="16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538F22A5-00D5-6013-A2C6-6FFDC80C097B}"/>
                </a:ext>
              </a:extLst>
            </p:cNvPr>
            <p:cNvSpPr txBox="1"/>
            <p:nvPr/>
          </p:nvSpPr>
          <p:spPr>
            <a:xfrm>
              <a:off x="7689059" y="4688807"/>
              <a:ext cx="2931666" cy="830997"/>
            </a:xfrm>
            <a:prstGeom prst="rect">
              <a:avLst/>
            </a:prstGeom>
            <a:noFill/>
          </p:spPr>
          <p:txBody>
            <a:bodyPr wrap="square">
              <a:spAutoFit/>
            </a:bodyPr>
            <a:lstStyle/>
            <a:p>
              <a:pPr algn="ctr"/>
              <a:r>
                <a:rPr lang="en-US" sz="1600" b="1" dirty="0">
                  <a:solidFill>
                    <a:schemeClr val="tx1">
                      <a:lumMod val="75000"/>
                      <a:lumOff val="25000"/>
                    </a:schemeClr>
                  </a:solidFill>
                  <a:latin typeface="Arial" panose="020B0604020202020204" pitchFamily="34" charset="0"/>
                  <a:cs typeface="Arial" panose="020B0604020202020204" pitchFamily="34" charset="0"/>
                </a:rPr>
                <a:t>Academic Sector </a:t>
              </a:r>
              <a:r>
                <a:rPr lang="ka-GE" sz="1600" b="1" dirty="0">
                  <a:solidFill>
                    <a:schemeClr val="tx1">
                      <a:lumMod val="75000"/>
                      <a:lumOff val="25000"/>
                    </a:schemeClr>
                  </a:solidFill>
                  <a:latin typeface="Arial" panose="020B0604020202020204" pitchFamily="34" charset="0"/>
                  <a:cs typeface="Arial" panose="020B0604020202020204" pitchFamily="34" charset="0"/>
                </a:rPr>
                <a:t>(</a:t>
              </a:r>
              <a:r>
                <a:rPr lang="en-US" sz="1600" b="1" dirty="0">
                  <a:solidFill>
                    <a:schemeClr val="tx1">
                      <a:lumMod val="75000"/>
                      <a:lumOff val="25000"/>
                    </a:schemeClr>
                  </a:solidFill>
                  <a:latin typeface="Arial" panose="020B0604020202020204" pitchFamily="34" charset="0"/>
                  <a:cs typeface="Arial" panose="020B0604020202020204" pitchFamily="34" charset="0"/>
                </a:rPr>
                <a:t>Universities</a:t>
              </a:r>
              <a:r>
                <a:rPr lang="ka-GE" sz="1600" b="1" dirty="0">
                  <a:solidFill>
                    <a:schemeClr val="tx1">
                      <a:lumMod val="75000"/>
                      <a:lumOff val="25000"/>
                    </a:schemeClr>
                  </a:solidFill>
                  <a:latin typeface="Arial" panose="020B0604020202020204" pitchFamily="34" charset="0"/>
                  <a:cs typeface="Arial" panose="020B0604020202020204" pitchFamily="34" charset="0"/>
                </a:rPr>
                <a:t>, </a:t>
              </a:r>
              <a:r>
                <a:rPr lang="en-US" sz="1600" b="1" dirty="0">
                  <a:solidFill>
                    <a:schemeClr val="tx1">
                      <a:lumMod val="75000"/>
                      <a:lumOff val="25000"/>
                    </a:schemeClr>
                  </a:solidFill>
                  <a:latin typeface="Arial" panose="020B0604020202020204" pitchFamily="34" charset="0"/>
                  <a:cs typeface="Arial" panose="020B0604020202020204" pitchFamily="34" charset="0"/>
                </a:rPr>
                <a:t>Research Centers</a:t>
              </a:r>
              <a:r>
                <a:rPr lang="ka-GE" sz="1600" b="1" dirty="0">
                  <a:solidFill>
                    <a:schemeClr val="tx1">
                      <a:lumMod val="75000"/>
                      <a:lumOff val="25000"/>
                    </a:schemeClr>
                  </a:solidFill>
                  <a:latin typeface="Arial" panose="020B0604020202020204" pitchFamily="34" charset="0"/>
                  <a:cs typeface="Arial" panose="020B0604020202020204" pitchFamily="34" charset="0"/>
                </a:rPr>
                <a:t>)</a:t>
              </a:r>
              <a:r>
                <a:rPr lang="en-US" sz="1600" b="1" dirty="0">
                  <a:solidFill>
                    <a:schemeClr val="tx1">
                      <a:lumMod val="75000"/>
                      <a:lumOff val="25000"/>
                    </a:schemeClr>
                  </a:solidFill>
                  <a:latin typeface="Arial" panose="020B0604020202020204" pitchFamily="34" charset="0"/>
                  <a:cs typeface="Arial" panose="020B0604020202020204" pitchFamily="34" charset="0"/>
                </a:rPr>
                <a:t> </a:t>
              </a:r>
            </a:p>
          </p:txBody>
        </p:sp>
        <p:pic>
          <p:nvPicPr>
            <p:cNvPr id="23" name="Graphic 82" descr="Open book with solid fill">
              <a:extLst>
                <a:ext uri="{FF2B5EF4-FFF2-40B4-BE49-F238E27FC236}">
                  <a16:creationId xmlns:a16="http://schemas.microsoft.com/office/drawing/2014/main" id="{6429DB06-06CA-0A97-8891-D85AFD235A2A}"/>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2306720" y="2930474"/>
              <a:ext cx="937570" cy="937570"/>
            </a:xfrm>
            <a:prstGeom prst="rect">
              <a:avLst/>
            </a:prstGeom>
          </p:spPr>
        </p:pic>
        <p:pic>
          <p:nvPicPr>
            <p:cNvPr id="24" name="Graphic 84" descr="Books with solid fill">
              <a:extLst>
                <a:ext uri="{FF2B5EF4-FFF2-40B4-BE49-F238E27FC236}">
                  <a16:creationId xmlns:a16="http://schemas.microsoft.com/office/drawing/2014/main" id="{AE68198D-90C1-C71C-8755-E9BB5AA46F2C}"/>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550087" y="2956123"/>
              <a:ext cx="886272" cy="886272"/>
            </a:xfrm>
            <a:prstGeom prst="rect">
              <a:avLst/>
            </a:prstGeom>
          </p:spPr>
        </p:pic>
        <p:pic>
          <p:nvPicPr>
            <p:cNvPr id="25" name="Graphic 86" descr="Typewriter with solid fill">
              <a:extLst>
                <a:ext uri="{FF2B5EF4-FFF2-40B4-BE49-F238E27FC236}">
                  <a16:creationId xmlns:a16="http://schemas.microsoft.com/office/drawing/2014/main" id="{F084EA12-B985-D904-3FF7-CADB1093206F}"/>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8779677" y="2966987"/>
              <a:ext cx="875408" cy="875408"/>
            </a:xfrm>
            <a:prstGeom prst="rect">
              <a:avLst/>
            </a:prstGeom>
          </p:spPr>
        </p:pic>
      </p:grpSp>
      <p:sp>
        <p:nvSpPr>
          <p:cNvPr id="5" name="Slide Number Placeholder 4"/>
          <p:cNvSpPr>
            <a:spLocks noGrp="1"/>
          </p:cNvSpPr>
          <p:nvPr>
            <p:ph type="sldNum" sz="quarter" idx="12"/>
          </p:nvPr>
        </p:nvSpPr>
        <p:spPr/>
        <p:txBody>
          <a:bodyPr/>
          <a:lstStyle/>
          <a:p>
            <a:fld id="{05A1589B-7346-4F8D-AD2E-4E0DB7CF2240}" type="slidenum">
              <a:rPr lang="en-US" smtClean="0"/>
              <a:t>3</a:t>
            </a:fld>
            <a:endParaRPr lang="en-US"/>
          </a:p>
        </p:txBody>
      </p:sp>
    </p:spTree>
    <p:extLst>
      <p:ext uri="{BB962C8B-B14F-4D97-AF65-F5344CB8AC3E}">
        <p14:creationId xmlns:p14="http://schemas.microsoft.com/office/powerpoint/2010/main" val="8592458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8" y="279400"/>
            <a:ext cx="9144000" cy="770467"/>
          </a:xfrm>
        </p:spPr>
        <p:txBody>
          <a:bodyPr>
            <a:normAutofit/>
          </a:bodyPr>
          <a:lstStyle/>
          <a:p>
            <a:pPr algn="l"/>
            <a:r>
              <a:rPr lang="en-US" sz="3600" b="1" dirty="0">
                <a:solidFill>
                  <a:srgbClr val="FD5620"/>
                </a:solidFill>
                <a:latin typeface="Arial Black" charset="0"/>
                <a:ea typeface="Arial Black" charset="0"/>
                <a:cs typeface="Arial Black" charset="0"/>
              </a:rPr>
              <a:t>International legislation</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Subtitle 2"/>
          <p:cNvSpPr txBox="1">
            <a:spLocks/>
          </p:cNvSpPr>
          <p:nvPr/>
        </p:nvSpPr>
        <p:spPr>
          <a:xfrm>
            <a:off x="482398" y="2389190"/>
            <a:ext cx="3220172" cy="209126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en-US" sz="1600" dirty="0">
                <a:solidFill>
                  <a:schemeClr val="tx2">
                    <a:lumMod val="75000"/>
                  </a:schemeClr>
                </a:solidFill>
                <a:latin typeface="Arial" charset="0"/>
                <a:ea typeface="Arial" charset="0"/>
                <a:cs typeface="Arial" charset="0"/>
              </a:rPr>
              <a:t>EU Artificial Intelligence Act (04.2021-12.2023) </a:t>
            </a:r>
          </a:p>
          <a:p>
            <a:pPr algn="just">
              <a:lnSpc>
                <a:spcPct val="100000"/>
              </a:lnSpc>
            </a:pPr>
            <a:r>
              <a:rPr lang="en-US" sz="1600" dirty="0">
                <a:solidFill>
                  <a:schemeClr val="tx2">
                    <a:lumMod val="75000"/>
                  </a:schemeClr>
                </a:solidFill>
                <a:latin typeface="Arial" charset="0"/>
                <a:ea typeface="Arial" charset="0"/>
                <a:cs typeface="Arial" charset="0"/>
              </a:rPr>
              <a:t>Proposal for a Regulation of the European Parliament and of the Council laying down </a:t>
            </a:r>
            <a:r>
              <a:rPr lang="en-US" sz="1600" dirty="0" err="1">
                <a:solidFill>
                  <a:schemeClr val="tx2">
                    <a:lumMod val="75000"/>
                  </a:schemeClr>
                </a:solidFill>
                <a:latin typeface="Arial" charset="0"/>
                <a:ea typeface="Arial" charset="0"/>
                <a:cs typeface="Arial" charset="0"/>
              </a:rPr>
              <a:t>harmonised</a:t>
            </a:r>
            <a:r>
              <a:rPr lang="en-US" sz="1600" dirty="0">
                <a:solidFill>
                  <a:schemeClr val="tx2">
                    <a:lumMod val="75000"/>
                  </a:schemeClr>
                </a:solidFill>
                <a:latin typeface="Arial" charset="0"/>
                <a:ea typeface="Arial" charset="0"/>
                <a:cs typeface="Arial" charset="0"/>
              </a:rPr>
              <a:t> rules on artificial intelligence (Artificial Intelligence Act) and amending certain Union legislative acts, 26 January 2024;</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grpSp>
        <p:nvGrpSpPr>
          <p:cNvPr id="9" name="Google Shape;2171;p55">
            <a:extLst>
              <a:ext uri="{FF2B5EF4-FFF2-40B4-BE49-F238E27FC236}">
                <a16:creationId xmlns:a16="http://schemas.microsoft.com/office/drawing/2014/main" id="{404588C2-C1CC-6F07-5ED6-AD524802957D}"/>
              </a:ext>
            </a:extLst>
          </p:cNvPr>
          <p:cNvGrpSpPr/>
          <p:nvPr/>
        </p:nvGrpSpPr>
        <p:grpSpPr>
          <a:xfrm rot="16200000">
            <a:off x="3743157" y="3394614"/>
            <a:ext cx="4705688" cy="455443"/>
            <a:chOff x="1322579" y="2864687"/>
            <a:chExt cx="6890369" cy="328525"/>
          </a:xfrm>
          <a:solidFill>
            <a:schemeClr val="tx2"/>
          </a:solidFill>
        </p:grpSpPr>
        <p:sp>
          <p:nvSpPr>
            <p:cNvPr id="14" name="Google Shape;2173;p55">
              <a:extLst>
                <a:ext uri="{FF2B5EF4-FFF2-40B4-BE49-F238E27FC236}">
                  <a16:creationId xmlns:a16="http://schemas.microsoft.com/office/drawing/2014/main" id="{C6C96A3C-38C2-5FA8-3797-BF9D28B792DD}"/>
                </a:ext>
              </a:extLst>
            </p:cNvPr>
            <p:cNvSpPr/>
            <p:nvPr/>
          </p:nvSpPr>
          <p:spPr>
            <a:xfrm rot="5400000">
              <a:off x="1324431"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accent1"/>
            </a:solidFill>
            <a:ln>
              <a:noFill/>
            </a:ln>
          </p:spPr>
          <p:txBody>
            <a:bodyPr spcFirstLastPara="1" wrap="square" lIns="120930" tIns="120930" rIns="120930" bIns="120930" anchor="ctr" anchorCtr="0">
              <a:noAutofit/>
            </a:bodyPr>
            <a:lstStyle/>
            <a:p>
              <a:endParaRPr sz="2381" dirty="0"/>
            </a:p>
          </p:txBody>
        </p:sp>
        <p:sp>
          <p:nvSpPr>
            <p:cNvPr id="15" name="Google Shape;2174;p55">
              <a:extLst>
                <a:ext uri="{FF2B5EF4-FFF2-40B4-BE49-F238E27FC236}">
                  <a16:creationId xmlns:a16="http://schemas.microsoft.com/office/drawing/2014/main" id="{3DBBEFEE-C7CA-C829-36FE-13386E1D19A8}"/>
                </a:ext>
              </a:extLst>
            </p:cNvPr>
            <p:cNvSpPr/>
            <p:nvPr/>
          </p:nvSpPr>
          <p:spPr>
            <a:xfrm rot="5400000">
              <a:off x="1734315"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tx2"/>
            </a:solidFill>
            <a:ln>
              <a:noFill/>
            </a:ln>
          </p:spPr>
          <p:txBody>
            <a:bodyPr spcFirstLastPara="1" wrap="square" lIns="120930" tIns="120930" rIns="120930" bIns="120930" anchor="ctr" anchorCtr="0">
              <a:noAutofit/>
            </a:bodyPr>
            <a:lstStyle/>
            <a:p>
              <a:endParaRPr sz="2381" dirty="0"/>
            </a:p>
          </p:txBody>
        </p:sp>
        <p:sp>
          <p:nvSpPr>
            <p:cNvPr id="16" name="Google Shape;2175;p55">
              <a:extLst>
                <a:ext uri="{FF2B5EF4-FFF2-40B4-BE49-F238E27FC236}">
                  <a16:creationId xmlns:a16="http://schemas.microsoft.com/office/drawing/2014/main" id="{FF9E5567-AEC5-8B1C-FAA6-BF880BF5D871}"/>
                </a:ext>
              </a:extLst>
            </p:cNvPr>
            <p:cNvSpPr/>
            <p:nvPr/>
          </p:nvSpPr>
          <p:spPr>
            <a:xfrm rot="5400000">
              <a:off x="2144199" y="2862835"/>
              <a:ext cx="328525" cy="332230"/>
            </a:xfrm>
            <a:custGeom>
              <a:avLst/>
              <a:gdLst/>
              <a:ahLst/>
              <a:cxnLst/>
              <a:rect l="l" t="t" r="r" b="b"/>
              <a:pathLst>
                <a:path w="9696" h="63433" extrusionOk="0">
                  <a:moveTo>
                    <a:pt x="0" y="0"/>
                  </a:moveTo>
                  <a:lnTo>
                    <a:pt x="0" y="63432"/>
                  </a:lnTo>
                  <a:lnTo>
                    <a:pt x="9695" y="63432"/>
                  </a:lnTo>
                  <a:lnTo>
                    <a:pt x="9695" y="0"/>
                  </a:lnTo>
                  <a:close/>
                </a:path>
              </a:pathLst>
            </a:custGeom>
            <a:grpFill/>
            <a:ln>
              <a:noFill/>
            </a:ln>
          </p:spPr>
          <p:txBody>
            <a:bodyPr spcFirstLastPara="1" wrap="square" lIns="120930" tIns="120930" rIns="120930" bIns="120930" anchor="ctr" anchorCtr="0">
              <a:noAutofit/>
            </a:bodyPr>
            <a:lstStyle/>
            <a:p>
              <a:endParaRPr sz="2381"/>
            </a:p>
          </p:txBody>
        </p:sp>
        <p:sp>
          <p:nvSpPr>
            <p:cNvPr id="17" name="Google Shape;2176;p55">
              <a:extLst>
                <a:ext uri="{FF2B5EF4-FFF2-40B4-BE49-F238E27FC236}">
                  <a16:creationId xmlns:a16="http://schemas.microsoft.com/office/drawing/2014/main" id="{65B7868F-C8C3-FEF8-814B-B549AFA41501}"/>
                </a:ext>
              </a:extLst>
            </p:cNvPr>
            <p:cNvSpPr/>
            <p:nvPr/>
          </p:nvSpPr>
          <p:spPr>
            <a:xfrm rot="5400000">
              <a:off x="2554082"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accent6"/>
            </a:solidFill>
            <a:ln>
              <a:noFill/>
            </a:ln>
          </p:spPr>
          <p:txBody>
            <a:bodyPr spcFirstLastPara="1" wrap="square" lIns="120930" tIns="120930" rIns="120930" bIns="120930" anchor="ctr" anchorCtr="0">
              <a:noAutofit/>
            </a:bodyPr>
            <a:lstStyle/>
            <a:p>
              <a:endParaRPr sz="2381" dirty="0"/>
            </a:p>
          </p:txBody>
        </p:sp>
        <p:sp>
          <p:nvSpPr>
            <p:cNvPr id="18" name="Google Shape;2177;p55">
              <a:extLst>
                <a:ext uri="{FF2B5EF4-FFF2-40B4-BE49-F238E27FC236}">
                  <a16:creationId xmlns:a16="http://schemas.microsoft.com/office/drawing/2014/main" id="{260D8DEE-393F-6A2E-7229-EE3761F3BEB8}"/>
                </a:ext>
              </a:extLst>
            </p:cNvPr>
            <p:cNvSpPr/>
            <p:nvPr/>
          </p:nvSpPr>
          <p:spPr>
            <a:xfrm rot="5400000">
              <a:off x="2963966" y="2862835"/>
              <a:ext cx="328525" cy="332230"/>
            </a:xfrm>
            <a:custGeom>
              <a:avLst/>
              <a:gdLst/>
              <a:ahLst/>
              <a:cxnLst/>
              <a:rect l="l" t="t" r="r" b="b"/>
              <a:pathLst>
                <a:path w="9696" h="63433" extrusionOk="0">
                  <a:moveTo>
                    <a:pt x="0" y="0"/>
                  </a:moveTo>
                  <a:lnTo>
                    <a:pt x="0" y="63432"/>
                  </a:lnTo>
                  <a:lnTo>
                    <a:pt x="9695" y="63432"/>
                  </a:lnTo>
                  <a:lnTo>
                    <a:pt x="9695" y="0"/>
                  </a:lnTo>
                  <a:close/>
                </a:path>
              </a:pathLst>
            </a:custGeom>
            <a:grpFill/>
            <a:ln>
              <a:noFill/>
            </a:ln>
          </p:spPr>
          <p:txBody>
            <a:bodyPr spcFirstLastPara="1" wrap="square" lIns="120930" tIns="120930" rIns="120930" bIns="120930" anchor="ctr" anchorCtr="0">
              <a:noAutofit/>
            </a:bodyPr>
            <a:lstStyle/>
            <a:p>
              <a:endParaRPr sz="2381"/>
            </a:p>
          </p:txBody>
        </p:sp>
        <p:sp>
          <p:nvSpPr>
            <p:cNvPr id="19" name="Google Shape;2178;p55">
              <a:extLst>
                <a:ext uri="{FF2B5EF4-FFF2-40B4-BE49-F238E27FC236}">
                  <a16:creationId xmlns:a16="http://schemas.microsoft.com/office/drawing/2014/main" id="{48BCD95E-DAE5-7F46-FA88-A0BEF622A4AA}"/>
                </a:ext>
              </a:extLst>
            </p:cNvPr>
            <p:cNvSpPr/>
            <p:nvPr/>
          </p:nvSpPr>
          <p:spPr>
            <a:xfrm rot="5400000">
              <a:off x="3373850"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tx2"/>
            </a:solidFill>
            <a:ln>
              <a:noFill/>
            </a:ln>
          </p:spPr>
          <p:txBody>
            <a:bodyPr spcFirstLastPara="1" wrap="square" lIns="120930" tIns="120930" rIns="120930" bIns="120930" anchor="ctr" anchorCtr="0">
              <a:noAutofit/>
            </a:bodyPr>
            <a:lstStyle/>
            <a:p>
              <a:endParaRPr sz="2381" dirty="0"/>
            </a:p>
          </p:txBody>
        </p:sp>
        <p:sp>
          <p:nvSpPr>
            <p:cNvPr id="20" name="Google Shape;2179;p55">
              <a:extLst>
                <a:ext uri="{FF2B5EF4-FFF2-40B4-BE49-F238E27FC236}">
                  <a16:creationId xmlns:a16="http://schemas.microsoft.com/office/drawing/2014/main" id="{81153910-8AEC-BEB2-900D-C5FAC8AD17E2}"/>
                </a:ext>
              </a:extLst>
            </p:cNvPr>
            <p:cNvSpPr/>
            <p:nvPr/>
          </p:nvSpPr>
          <p:spPr>
            <a:xfrm rot="5400000">
              <a:off x="3783733" y="2862835"/>
              <a:ext cx="328525" cy="332230"/>
            </a:xfrm>
            <a:custGeom>
              <a:avLst/>
              <a:gdLst/>
              <a:ahLst/>
              <a:cxnLst/>
              <a:rect l="l" t="t" r="r" b="b"/>
              <a:pathLst>
                <a:path w="9696" h="63433" extrusionOk="0">
                  <a:moveTo>
                    <a:pt x="0" y="0"/>
                  </a:moveTo>
                  <a:lnTo>
                    <a:pt x="0" y="63432"/>
                  </a:lnTo>
                  <a:lnTo>
                    <a:pt x="9695" y="63432"/>
                  </a:lnTo>
                  <a:lnTo>
                    <a:pt x="9695" y="0"/>
                  </a:lnTo>
                  <a:close/>
                </a:path>
              </a:pathLst>
            </a:custGeom>
            <a:grpFill/>
            <a:ln>
              <a:noFill/>
            </a:ln>
          </p:spPr>
          <p:txBody>
            <a:bodyPr spcFirstLastPara="1" wrap="square" lIns="120930" tIns="120930" rIns="120930" bIns="120930" anchor="ctr" anchorCtr="0">
              <a:noAutofit/>
            </a:bodyPr>
            <a:lstStyle/>
            <a:p>
              <a:endParaRPr sz="2381"/>
            </a:p>
          </p:txBody>
        </p:sp>
        <p:sp>
          <p:nvSpPr>
            <p:cNvPr id="21" name="Google Shape;2180;p55">
              <a:extLst>
                <a:ext uri="{FF2B5EF4-FFF2-40B4-BE49-F238E27FC236}">
                  <a16:creationId xmlns:a16="http://schemas.microsoft.com/office/drawing/2014/main" id="{E0EF2CC8-8041-07C6-5866-6D34A4C2E032}"/>
                </a:ext>
              </a:extLst>
            </p:cNvPr>
            <p:cNvSpPr/>
            <p:nvPr/>
          </p:nvSpPr>
          <p:spPr>
            <a:xfrm rot="5400000">
              <a:off x="4193617"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tx2"/>
            </a:solidFill>
            <a:ln>
              <a:noFill/>
            </a:ln>
          </p:spPr>
          <p:txBody>
            <a:bodyPr spcFirstLastPara="1" wrap="square" lIns="120930" tIns="120930" rIns="120930" bIns="120930" anchor="ctr" anchorCtr="0">
              <a:noAutofit/>
            </a:bodyPr>
            <a:lstStyle/>
            <a:p>
              <a:endParaRPr sz="2381" dirty="0"/>
            </a:p>
          </p:txBody>
        </p:sp>
        <p:sp>
          <p:nvSpPr>
            <p:cNvPr id="22" name="Google Shape;2181;p55">
              <a:extLst>
                <a:ext uri="{FF2B5EF4-FFF2-40B4-BE49-F238E27FC236}">
                  <a16:creationId xmlns:a16="http://schemas.microsoft.com/office/drawing/2014/main" id="{D5AB4C7F-EA6C-8FBA-91B5-48A1FA50D9B0}"/>
                </a:ext>
              </a:extLst>
            </p:cNvPr>
            <p:cNvSpPr/>
            <p:nvPr/>
          </p:nvSpPr>
          <p:spPr>
            <a:xfrm rot="5400000">
              <a:off x="4603501"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accent6"/>
            </a:solidFill>
            <a:ln>
              <a:noFill/>
            </a:ln>
          </p:spPr>
          <p:txBody>
            <a:bodyPr spcFirstLastPara="1" wrap="square" lIns="120930" tIns="120930" rIns="120930" bIns="120930" anchor="ctr" anchorCtr="0">
              <a:noAutofit/>
            </a:bodyPr>
            <a:lstStyle/>
            <a:p>
              <a:endParaRPr sz="2381" dirty="0"/>
            </a:p>
          </p:txBody>
        </p:sp>
        <p:sp>
          <p:nvSpPr>
            <p:cNvPr id="23" name="Google Shape;2182;p55">
              <a:extLst>
                <a:ext uri="{FF2B5EF4-FFF2-40B4-BE49-F238E27FC236}">
                  <a16:creationId xmlns:a16="http://schemas.microsoft.com/office/drawing/2014/main" id="{94D2ACD0-6AA2-73EA-ADB2-F07A3A052A5D}"/>
                </a:ext>
              </a:extLst>
            </p:cNvPr>
            <p:cNvSpPr/>
            <p:nvPr/>
          </p:nvSpPr>
          <p:spPr>
            <a:xfrm rot="5400000">
              <a:off x="5013384"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tx2"/>
            </a:solidFill>
            <a:ln>
              <a:noFill/>
            </a:ln>
          </p:spPr>
          <p:txBody>
            <a:bodyPr spcFirstLastPara="1" wrap="square" lIns="120930" tIns="120930" rIns="120930" bIns="120930" anchor="ctr" anchorCtr="0">
              <a:noAutofit/>
            </a:bodyPr>
            <a:lstStyle/>
            <a:p>
              <a:endParaRPr sz="2381" dirty="0"/>
            </a:p>
          </p:txBody>
        </p:sp>
        <p:sp>
          <p:nvSpPr>
            <p:cNvPr id="24" name="Google Shape;2183;p55">
              <a:extLst>
                <a:ext uri="{FF2B5EF4-FFF2-40B4-BE49-F238E27FC236}">
                  <a16:creationId xmlns:a16="http://schemas.microsoft.com/office/drawing/2014/main" id="{89B6483C-3C8B-78B9-C140-D40D1462E999}"/>
                </a:ext>
              </a:extLst>
            </p:cNvPr>
            <p:cNvSpPr/>
            <p:nvPr/>
          </p:nvSpPr>
          <p:spPr>
            <a:xfrm rot="5400000">
              <a:off x="5423268" y="2862835"/>
              <a:ext cx="328525" cy="332230"/>
            </a:xfrm>
            <a:custGeom>
              <a:avLst/>
              <a:gdLst/>
              <a:ahLst/>
              <a:cxnLst/>
              <a:rect l="l" t="t" r="r" b="b"/>
              <a:pathLst>
                <a:path w="9696" h="63433" extrusionOk="0">
                  <a:moveTo>
                    <a:pt x="0" y="0"/>
                  </a:moveTo>
                  <a:lnTo>
                    <a:pt x="0" y="63432"/>
                  </a:lnTo>
                  <a:lnTo>
                    <a:pt x="9695" y="63432"/>
                  </a:lnTo>
                  <a:lnTo>
                    <a:pt x="9695" y="0"/>
                  </a:lnTo>
                  <a:close/>
                </a:path>
              </a:pathLst>
            </a:custGeom>
            <a:grpFill/>
            <a:ln>
              <a:noFill/>
            </a:ln>
          </p:spPr>
          <p:txBody>
            <a:bodyPr spcFirstLastPara="1" wrap="square" lIns="120930" tIns="120930" rIns="120930" bIns="120930" anchor="ctr" anchorCtr="0">
              <a:noAutofit/>
            </a:bodyPr>
            <a:lstStyle/>
            <a:p>
              <a:endParaRPr sz="2381"/>
            </a:p>
          </p:txBody>
        </p:sp>
        <p:sp>
          <p:nvSpPr>
            <p:cNvPr id="25" name="Google Shape;2184;p55">
              <a:extLst>
                <a:ext uri="{FF2B5EF4-FFF2-40B4-BE49-F238E27FC236}">
                  <a16:creationId xmlns:a16="http://schemas.microsoft.com/office/drawing/2014/main" id="{7800A7AD-B2F5-C350-33F9-A5C5A0F0B469}"/>
                </a:ext>
              </a:extLst>
            </p:cNvPr>
            <p:cNvSpPr/>
            <p:nvPr/>
          </p:nvSpPr>
          <p:spPr>
            <a:xfrm rot="5400000">
              <a:off x="5833152"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accent6"/>
            </a:solidFill>
            <a:ln>
              <a:noFill/>
            </a:ln>
          </p:spPr>
          <p:txBody>
            <a:bodyPr spcFirstLastPara="1" wrap="square" lIns="120930" tIns="120930" rIns="120930" bIns="120930" anchor="ctr" anchorCtr="0">
              <a:noAutofit/>
            </a:bodyPr>
            <a:lstStyle/>
            <a:p>
              <a:endParaRPr sz="2381" dirty="0"/>
            </a:p>
          </p:txBody>
        </p:sp>
        <p:sp>
          <p:nvSpPr>
            <p:cNvPr id="26" name="Google Shape;2185;p55">
              <a:extLst>
                <a:ext uri="{FF2B5EF4-FFF2-40B4-BE49-F238E27FC236}">
                  <a16:creationId xmlns:a16="http://schemas.microsoft.com/office/drawing/2014/main" id="{3EB0BEAA-2D19-C78A-EBE2-34C08991D3EA}"/>
                </a:ext>
              </a:extLst>
            </p:cNvPr>
            <p:cNvSpPr/>
            <p:nvPr/>
          </p:nvSpPr>
          <p:spPr>
            <a:xfrm rot="5400000">
              <a:off x="6243036" y="2862835"/>
              <a:ext cx="328525" cy="332230"/>
            </a:xfrm>
            <a:custGeom>
              <a:avLst/>
              <a:gdLst/>
              <a:ahLst/>
              <a:cxnLst/>
              <a:rect l="l" t="t" r="r" b="b"/>
              <a:pathLst>
                <a:path w="9696" h="63433" extrusionOk="0">
                  <a:moveTo>
                    <a:pt x="0" y="0"/>
                  </a:moveTo>
                  <a:lnTo>
                    <a:pt x="0" y="63432"/>
                  </a:lnTo>
                  <a:lnTo>
                    <a:pt x="9695" y="63432"/>
                  </a:lnTo>
                  <a:lnTo>
                    <a:pt x="9695" y="0"/>
                  </a:lnTo>
                  <a:close/>
                </a:path>
              </a:pathLst>
            </a:custGeom>
            <a:grpFill/>
            <a:ln>
              <a:noFill/>
            </a:ln>
          </p:spPr>
          <p:txBody>
            <a:bodyPr spcFirstLastPara="1" wrap="square" lIns="120930" tIns="120930" rIns="120930" bIns="120930" anchor="ctr" anchorCtr="0">
              <a:noAutofit/>
            </a:bodyPr>
            <a:lstStyle/>
            <a:p>
              <a:endParaRPr sz="2381"/>
            </a:p>
          </p:txBody>
        </p:sp>
        <p:sp>
          <p:nvSpPr>
            <p:cNvPr id="27" name="Google Shape;2186;p55">
              <a:extLst>
                <a:ext uri="{FF2B5EF4-FFF2-40B4-BE49-F238E27FC236}">
                  <a16:creationId xmlns:a16="http://schemas.microsoft.com/office/drawing/2014/main" id="{8A2394D0-0C71-A625-4A37-6293A1180A08}"/>
                </a:ext>
              </a:extLst>
            </p:cNvPr>
            <p:cNvSpPr/>
            <p:nvPr/>
          </p:nvSpPr>
          <p:spPr>
            <a:xfrm rot="5400000">
              <a:off x="6652919"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accent1"/>
            </a:solidFill>
            <a:ln>
              <a:noFill/>
            </a:ln>
          </p:spPr>
          <p:txBody>
            <a:bodyPr spcFirstLastPara="1" wrap="square" lIns="120930" tIns="120930" rIns="120930" bIns="120930" anchor="ctr" anchorCtr="0">
              <a:noAutofit/>
            </a:bodyPr>
            <a:lstStyle/>
            <a:p>
              <a:endParaRPr sz="2381" dirty="0"/>
            </a:p>
          </p:txBody>
        </p:sp>
        <p:sp>
          <p:nvSpPr>
            <p:cNvPr id="28" name="Google Shape;2187;p55">
              <a:extLst>
                <a:ext uri="{FF2B5EF4-FFF2-40B4-BE49-F238E27FC236}">
                  <a16:creationId xmlns:a16="http://schemas.microsoft.com/office/drawing/2014/main" id="{D65CE851-299C-9271-DAF8-EC3F8C85B342}"/>
                </a:ext>
              </a:extLst>
            </p:cNvPr>
            <p:cNvSpPr/>
            <p:nvPr/>
          </p:nvSpPr>
          <p:spPr>
            <a:xfrm rot="5400000">
              <a:off x="7062803" y="2862835"/>
              <a:ext cx="328525" cy="332230"/>
            </a:xfrm>
            <a:custGeom>
              <a:avLst/>
              <a:gdLst/>
              <a:ahLst/>
              <a:cxnLst/>
              <a:rect l="l" t="t" r="r" b="b"/>
              <a:pathLst>
                <a:path w="9696" h="63433" extrusionOk="0">
                  <a:moveTo>
                    <a:pt x="0" y="0"/>
                  </a:moveTo>
                  <a:lnTo>
                    <a:pt x="0" y="63432"/>
                  </a:lnTo>
                  <a:lnTo>
                    <a:pt x="9695" y="63432"/>
                  </a:lnTo>
                  <a:lnTo>
                    <a:pt x="9695" y="0"/>
                  </a:lnTo>
                  <a:close/>
                </a:path>
              </a:pathLst>
            </a:custGeom>
            <a:grpFill/>
            <a:ln>
              <a:noFill/>
            </a:ln>
          </p:spPr>
          <p:txBody>
            <a:bodyPr spcFirstLastPara="1" wrap="square" lIns="120930" tIns="120930" rIns="120930" bIns="120930" anchor="ctr" anchorCtr="0">
              <a:noAutofit/>
            </a:bodyPr>
            <a:lstStyle/>
            <a:p>
              <a:endParaRPr sz="2381"/>
            </a:p>
          </p:txBody>
        </p:sp>
        <p:sp>
          <p:nvSpPr>
            <p:cNvPr id="29" name="Google Shape;2188;p55">
              <a:extLst>
                <a:ext uri="{FF2B5EF4-FFF2-40B4-BE49-F238E27FC236}">
                  <a16:creationId xmlns:a16="http://schemas.microsoft.com/office/drawing/2014/main" id="{DEC57DE5-C46E-D74B-4CFF-9A495BB9D11F}"/>
                </a:ext>
              </a:extLst>
            </p:cNvPr>
            <p:cNvSpPr/>
            <p:nvPr/>
          </p:nvSpPr>
          <p:spPr>
            <a:xfrm rot="5400000">
              <a:off x="7472687"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accent1"/>
            </a:solidFill>
            <a:ln>
              <a:noFill/>
            </a:ln>
          </p:spPr>
          <p:txBody>
            <a:bodyPr spcFirstLastPara="1" wrap="square" lIns="120930" tIns="120930" rIns="120930" bIns="120930" anchor="ctr" anchorCtr="0">
              <a:noAutofit/>
            </a:bodyPr>
            <a:lstStyle/>
            <a:p>
              <a:endParaRPr sz="2381" dirty="0"/>
            </a:p>
          </p:txBody>
        </p:sp>
        <p:sp>
          <p:nvSpPr>
            <p:cNvPr id="30" name="Google Shape;2189;p55">
              <a:extLst>
                <a:ext uri="{FF2B5EF4-FFF2-40B4-BE49-F238E27FC236}">
                  <a16:creationId xmlns:a16="http://schemas.microsoft.com/office/drawing/2014/main" id="{D76B1144-39B3-454C-20F3-C059CC16DCA0}"/>
                </a:ext>
              </a:extLst>
            </p:cNvPr>
            <p:cNvSpPr/>
            <p:nvPr/>
          </p:nvSpPr>
          <p:spPr>
            <a:xfrm rot="5400000">
              <a:off x="7882570" y="2862835"/>
              <a:ext cx="328525" cy="332230"/>
            </a:xfrm>
            <a:custGeom>
              <a:avLst/>
              <a:gdLst/>
              <a:ahLst/>
              <a:cxnLst/>
              <a:rect l="l" t="t" r="r" b="b"/>
              <a:pathLst>
                <a:path w="9696" h="63433" extrusionOk="0">
                  <a:moveTo>
                    <a:pt x="0" y="0"/>
                  </a:moveTo>
                  <a:lnTo>
                    <a:pt x="0" y="63432"/>
                  </a:lnTo>
                  <a:lnTo>
                    <a:pt x="9695" y="63432"/>
                  </a:lnTo>
                  <a:lnTo>
                    <a:pt x="9695" y="0"/>
                  </a:lnTo>
                  <a:close/>
                </a:path>
              </a:pathLst>
            </a:custGeom>
            <a:grpFill/>
            <a:ln>
              <a:noFill/>
            </a:ln>
          </p:spPr>
          <p:txBody>
            <a:bodyPr spcFirstLastPara="1" wrap="square" lIns="120930" tIns="120930" rIns="120930" bIns="120930" anchor="ctr" anchorCtr="0">
              <a:noAutofit/>
            </a:bodyPr>
            <a:lstStyle/>
            <a:p>
              <a:endParaRPr sz="2381" dirty="0"/>
            </a:p>
          </p:txBody>
        </p:sp>
      </p:grpSp>
      <p:cxnSp>
        <p:nvCxnSpPr>
          <p:cNvPr id="31" name="Google Shape;2190;p55">
            <a:extLst>
              <a:ext uri="{FF2B5EF4-FFF2-40B4-BE49-F238E27FC236}">
                <a16:creationId xmlns:a16="http://schemas.microsoft.com/office/drawing/2014/main" id="{3911139F-9DB5-B0D7-195A-651703D6C3DE}"/>
              </a:ext>
            </a:extLst>
          </p:cNvPr>
          <p:cNvCxnSpPr>
            <a:cxnSpLocks/>
          </p:cNvCxnSpPr>
          <p:nvPr/>
        </p:nvCxnSpPr>
        <p:spPr>
          <a:xfrm rot="10800000">
            <a:off x="4099376" y="2586967"/>
            <a:ext cx="1768904" cy="207949"/>
          </a:xfrm>
          <a:prstGeom prst="bentConnector3">
            <a:avLst>
              <a:gd name="adj1" fmla="val 50000"/>
            </a:avLst>
          </a:prstGeom>
          <a:noFill/>
          <a:ln w="28575" cap="flat" cmpd="sng">
            <a:solidFill>
              <a:schemeClr val="accent6"/>
            </a:solidFill>
            <a:prstDash val="solid"/>
            <a:round/>
            <a:headEnd type="none" w="med" len="med"/>
            <a:tailEnd type="diamond" w="med" len="med"/>
          </a:ln>
        </p:spPr>
      </p:cxnSp>
      <p:cxnSp>
        <p:nvCxnSpPr>
          <p:cNvPr id="32" name="Google Shape;2190;p55">
            <a:extLst>
              <a:ext uri="{FF2B5EF4-FFF2-40B4-BE49-F238E27FC236}">
                <a16:creationId xmlns:a16="http://schemas.microsoft.com/office/drawing/2014/main" id="{31F3F31E-5617-8EA5-F9DF-5E17F69DE58A}"/>
              </a:ext>
            </a:extLst>
          </p:cNvPr>
          <p:cNvCxnSpPr>
            <a:cxnSpLocks/>
          </p:cNvCxnSpPr>
          <p:nvPr/>
        </p:nvCxnSpPr>
        <p:spPr>
          <a:xfrm flipV="1">
            <a:off x="6323723" y="4790651"/>
            <a:ext cx="1730508" cy="241789"/>
          </a:xfrm>
          <a:prstGeom prst="bentConnector3">
            <a:avLst>
              <a:gd name="adj1" fmla="val 50000"/>
            </a:avLst>
          </a:prstGeom>
          <a:noFill/>
          <a:ln w="28575" cap="flat" cmpd="sng">
            <a:solidFill>
              <a:schemeClr val="accent6"/>
            </a:solidFill>
            <a:prstDash val="solid"/>
            <a:round/>
            <a:headEnd type="none" w="med" len="med"/>
            <a:tailEnd type="diamond" w="med" len="med"/>
          </a:ln>
        </p:spPr>
      </p:cxnSp>
      <p:cxnSp>
        <p:nvCxnSpPr>
          <p:cNvPr id="33" name="Google Shape;2190;p55">
            <a:extLst>
              <a:ext uri="{FF2B5EF4-FFF2-40B4-BE49-F238E27FC236}">
                <a16:creationId xmlns:a16="http://schemas.microsoft.com/office/drawing/2014/main" id="{6C67E6DE-F4A4-5D57-B7C8-226029A50872}"/>
              </a:ext>
            </a:extLst>
          </p:cNvPr>
          <p:cNvCxnSpPr>
            <a:cxnSpLocks/>
          </p:cNvCxnSpPr>
          <p:nvPr/>
        </p:nvCxnSpPr>
        <p:spPr>
          <a:xfrm flipV="1">
            <a:off x="6323723" y="3390621"/>
            <a:ext cx="1730508" cy="241789"/>
          </a:xfrm>
          <a:prstGeom prst="bentConnector3">
            <a:avLst>
              <a:gd name="adj1" fmla="val 50000"/>
            </a:avLst>
          </a:prstGeom>
          <a:noFill/>
          <a:ln w="28575" cap="flat" cmpd="sng">
            <a:solidFill>
              <a:schemeClr val="accent6"/>
            </a:solidFill>
            <a:prstDash val="solid"/>
            <a:round/>
            <a:headEnd type="none" w="med" len="med"/>
            <a:tailEnd type="diamond" w="med" len="med"/>
          </a:ln>
        </p:spPr>
      </p:cxnSp>
      <p:sp>
        <p:nvSpPr>
          <p:cNvPr id="35" name="Subtitle 2"/>
          <p:cNvSpPr txBox="1">
            <a:spLocks/>
          </p:cNvSpPr>
          <p:nvPr/>
        </p:nvSpPr>
        <p:spPr>
          <a:xfrm>
            <a:off x="8226996" y="3175932"/>
            <a:ext cx="3220172" cy="64230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en-US" sz="1600" dirty="0">
                <a:latin typeface="Arial" panose="020B0604020202020204" pitchFamily="34" charset="0"/>
                <a:cs typeface="Arial" panose="020B0604020202020204" pitchFamily="34" charset="0"/>
              </a:rPr>
              <a:t>USA National Artificial Intelligence Initiative Act of 2020</a:t>
            </a:r>
          </a:p>
          <a:p>
            <a:pPr algn="just">
              <a:lnSpc>
                <a:spcPct val="100000"/>
              </a:lnSpc>
            </a:pPr>
            <a:endParaRPr lang="en-US" sz="1600" dirty="0">
              <a:solidFill>
                <a:schemeClr val="tx2">
                  <a:lumMod val="75000"/>
                </a:schemeClr>
              </a:solidFill>
              <a:latin typeface="Arial" charset="0"/>
              <a:ea typeface="Arial" charset="0"/>
              <a:cs typeface="Arial" charset="0"/>
            </a:endParaRPr>
          </a:p>
        </p:txBody>
      </p:sp>
      <p:sp>
        <p:nvSpPr>
          <p:cNvPr id="36" name="Subtitle 2"/>
          <p:cNvSpPr txBox="1">
            <a:spLocks/>
          </p:cNvSpPr>
          <p:nvPr/>
        </p:nvSpPr>
        <p:spPr>
          <a:xfrm>
            <a:off x="8226996" y="4500486"/>
            <a:ext cx="3220172" cy="70999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en-US" sz="1600" dirty="0">
                <a:solidFill>
                  <a:schemeClr val="tx2">
                    <a:lumMod val="75000"/>
                  </a:schemeClr>
                </a:solidFill>
                <a:latin typeface="Arial" charset="0"/>
                <a:ea typeface="Arial" charset="0"/>
                <a:cs typeface="Arial" charset="0"/>
              </a:rPr>
              <a:t>OECD Council Recommendation on Artificial Intelligence, May 2019 </a:t>
            </a:r>
          </a:p>
          <a:p>
            <a:pPr algn="just">
              <a:lnSpc>
                <a:spcPct val="100000"/>
              </a:lnSpc>
            </a:pPr>
            <a:endParaRPr lang="en-US" sz="1600" dirty="0">
              <a:solidFill>
                <a:schemeClr val="tx2">
                  <a:lumMod val="75000"/>
                </a:schemeClr>
              </a:solidFill>
              <a:latin typeface="Arial" charset="0"/>
              <a:ea typeface="Arial" charset="0"/>
              <a:cs typeface="Arial" charset="0"/>
            </a:endParaRPr>
          </a:p>
        </p:txBody>
      </p:sp>
      <p:sp>
        <p:nvSpPr>
          <p:cNvPr id="5" name="Slide Number Placeholder 4"/>
          <p:cNvSpPr>
            <a:spLocks noGrp="1"/>
          </p:cNvSpPr>
          <p:nvPr>
            <p:ph type="sldNum" sz="quarter" idx="12"/>
          </p:nvPr>
        </p:nvSpPr>
        <p:spPr/>
        <p:txBody>
          <a:bodyPr/>
          <a:lstStyle/>
          <a:p>
            <a:fld id="{05A1589B-7346-4F8D-AD2E-4E0DB7CF2240}" type="slidenum">
              <a:rPr lang="en-US" smtClean="0"/>
              <a:t>4</a:t>
            </a:fld>
            <a:endParaRPr lang="en-US"/>
          </a:p>
        </p:txBody>
      </p:sp>
    </p:spTree>
    <p:extLst>
      <p:ext uri="{BB962C8B-B14F-4D97-AF65-F5344CB8AC3E}">
        <p14:creationId xmlns:p14="http://schemas.microsoft.com/office/powerpoint/2010/main" val="24376423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8" y="279400"/>
            <a:ext cx="9144000" cy="770467"/>
          </a:xfrm>
        </p:spPr>
        <p:txBody>
          <a:bodyPr>
            <a:normAutofit/>
          </a:bodyPr>
          <a:lstStyle/>
          <a:p>
            <a:pPr algn="l"/>
            <a:r>
              <a:rPr lang="en-US" sz="3600" b="1" dirty="0">
                <a:solidFill>
                  <a:srgbClr val="FD5620"/>
                </a:solidFill>
                <a:latin typeface="Arial Black" charset="0"/>
                <a:ea typeface="Arial Black" charset="0"/>
                <a:cs typeface="Arial Black" charset="0"/>
              </a:rPr>
              <a:t>Classification of AI Risks</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Subtitle 2"/>
          <p:cNvSpPr txBox="1">
            <a:spLocks/>
          </p:cNvSpPr>
          <p:nvPr/>
        </p:nvSpPr>
        <p:spPr>
          <a:xfrm>
            <a:off x="3537673" y="1620181"/>
            <a:ext cx="7476816" cy="8073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en-US" sz="1600" b="1" dirty="0">
                <a:solidFill>
                  <a:schemeClr val="tx2">
                    <a:lumMod val="75000"/>
                  </a:schemeClr>
                </a:solidFill>
                <a:latin typeface="Arial" charset="0"/>
                <a:ea typeface="Arial" charset="0"/>
                <a:cs typeface="Arial" charset="0"/>
              </a:rPr>
              <a:t>Limited or Minimal risk</a:t>
            </a:r>
          </a:p>
          <a:p>
            <a:pPr algn="just">
              <a:lnSpc>
                <a:spcPct val="100000"/>
              </a:lnSpc>
            </a:pPr>
            <a:r>
              <a:rPr lang="en-US" sz="1600" dirty="0">
                <a:solidFill>
                  <a:schemeClr val="tx2">
                    <a:lumMod val="75000"/>
                  </a:schemeClr>
                </a:solidFill>
                <a:latin typeface="Arial" charset="0"/>
                <a:ea typeface="Arial" charset="0"/>
                <a:cs typeface="Arial" charset="0"/>
              </a:rPr>
              <a:t>(text and photo generating </a:t>
            </a:r>
            <a:r>
              <a:rPr lang="en-US" sz="1600" dirty="0" err="1">
                <a:solidFill>
                  <a:schemeClr val="tx2">
                    <a:lumMod val="75000"/>
                  </a:schemeClr>
                </a:solidFill>
                <a:latin typeface="Arial" charset="0"/>
                <a:ea typeface="Arial" charset="0"/>
                <a:cs typeface="Arial" charset="0"/>
              </a:rPr>
              <a:t>chatbots</a:t>
            </a:r>
            <a:r>
              <a:rPr lang="en-US" sz="1600" dirty="0">
                <a:solidFill>
                  <a:schemeClr val="tx2">
                    <a:lumMod val="75000"/>
                  </a:schemeClr>
                </a:solidFill>
                <a:latin typeface="Arial" charset="0"/>
                <a:ea typeface="Arial" charset="0"/>
                <a:cs typeface="Arial" charset="0"/>
              </a:rPr>
              <a:t> and other similar programs)</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grpSp>
        <p:nvGrpSpPr>
          <p:cNvPr id="34" name="Group 33"/>
          <p:cNvGrpSpPr/>
          <p:nvPr/>
        </p:nvGrpSpPr>
        <p:grpSpPr>
          <a:xfrm>
            <a:off x="0" y="1444356"/>
            <a:ext cx="3692519" cy="4582849"/>
            <a:chOff x="246173" y="2020722"/>
            <a:chExt cx="3692519" cy="4582849"/>
          </a:xfrm>
        </p:grpSpPr>
        <p:cxnSp>
          <p:nvCxnSpPr>
            <p:cNvPr id="37" name="Straight Connector 36">
              <a:extLst>
                <a:ext uri="{FF2B5EF4-FFF2-40B4-BE49-F238E27FC236}">
                  <a16:creationId xmlns:a16="http://schemas.microsoft.com/office/drawing/2014/main" id="{76FBFA8E-7072-1038-A500-1A14302432D6}"/>
                </a:ext>
              </a:extLst>
            </p:cNvPr>
            <p:cNvCxnSpPr>
              <a:cxnSpLocks/>
            </p:cNvCxnSpPr>
            <p:nvPr/>
          </p:nvCxnSpPr>
          <p:spPr>
            <a:xfrm>
              <a:off x="1727660" y="4668734"/>
              <a:ext cx="1505410" cy="840470"/>
            </a:xfrm>
            <a:prstGeom prst="line">
              <a:avLst/>
            </a:prstGeom>
            <a:ln w="152400">
              <a:solidFill>
                <a:schemeClr val="accent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056915A7-6080-8BC9-9ECA-D99AA916A810}"/>
                </a:ext>
              </a:extLst>
            </p:cNvPr>
            <p:cNvSpPr/>
            <p:nvPr/>
          </p:nvSpPr>
          <p:spPr>
            <a:xfrm>
              <a:off x="2912722" y="5185263"/>
              <a:ext cx="871124" cy="871124"/>
            </a:xfrm>
            <a:prstGeom prst="ellipse">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356" rIns="0" bIns="45356" numCol="1" spcCol="0" rtlCol="0" fromWordArt="0" anchor="ctr" anchorCtr="0" forceAA="0" compatLnSpc="1">
              <a:prstTxWarp prst="textNoShape">
                <a:avLst/>
              </a:prstTxWarp>
              <a:noAutofit/>
            </a:bodyPr>
            <a:lstStyle/>
            <a:p>
              <a:pPr algn="ctr"/>
              <a:endParaRPr lang="en-US" sz="3571" b="1" dirty="0">
                <a:effectLst>
                  <a:outerShdw blurRad="38100" dist="38100" dir="2700000" algn="tl">
                    <a:srgbClr val="000000">
                      <a:alpha val="43137"/>
                    </a:srgbClr>
                  </a:outerShdw>
                </a:effectLst>
              </a:endParaRPr>
            </a:p>
          </p:txBody>
        </p:sp>
        <p:sp>
          <p:nvSpPr>
            <p:cNvPr id="39" name="Freeform 14">
              <a:extLst>
                <a:ext uri="{FF2B5EF4-FFF2-40B4-BE49-F238E27FC236}">
                  <a16:creationId xmlns:a16="http://schemas.microsoft.com/office/drawing/2014/main" id="{1CABF10F-DDEE-09CB-EFFE-04DCB190642D}"/>
                </a:ext>
              </a:extLst>
            </p:cNvPr>
            <p:cNvSpPr>
              <a:spLocks/>
            </p:cNvSpPr>
            <p:nvPr/>
          </p:nvSpPr>
          <p:spPr bwMode="auto">
            <a:xfrm>
              <a:off x="246173" y="2020722"/>
              <a:ext cx="2291425" cy="4582849"/>
            </a:xfrm>
            <a:custGeom>
              <a:avLst/>
              <a:gdLst>
                <a:gd name="T0" fmla="*/ 0 w 3559"/>
                <a:gd name="T1" fmla="*/ 0 h 7118"/>
                <a:gd name="T2" fmla="*/ 3559 w 3559"/>
                <a:gd name="T3" fmla="*/ 3559 h 7118"/>
                <a:gd name="T4" fmla="*/ 0 w 3559"/>
                <a:gd name="T5" fmla="*/ 7118 h 7118"/>
                <a:gd name="T6" fmla="*/ 0 w 3559"/>
                <a:gd name="T7" fmla="*/ 6593 h 7118"/>
                <a:gd name="T8" fmla="*/ 3034 w 3559"/>
                <a:gd name="T9" fmla="*/ 3559 h 7118"/>
                <a:gd name="T10" fmla="*/ 0 w 3559"/>
                <a:gd name="T11" fmla="*/ 525 h 7118"/>
                <a:gd name="T12" fmla="*/ 0 w 3559"/>
                <a:gd name="T13" fmla="*/ 0 h 7118"/>
              </a:gdLst>
              <a:ahLst/>
              <a:cxnLst>
                <a:cxn ang="0">
                  <a:pos x="T0" y="T1"/>
                </a:cxn>
                <a:cxn ang="0">
                  <a:pos x="T2" y="T3"/>
                </a:cxn>
                <a:cxn ang="0">
                  <a:pos x="T4" y="T5"/>
                </a:cxn>
                <a:cxn ang="0">
                  <a:pos x="T6" y="T7"/>
                </a:cxn>
                <a:cxn ang="0">
                  <a:pos x="T8" y="T9"/>
                </a:cxn>
                <a:cxn ang="0">
                  <a:pos x="T10" y="T11"/>
                </a:cxn>
                <a:cxn ang="0">
                  <a:pos x="T12" y="T13"/>
                </a:cxn>
              </a:cxnLst>
              <a:rect l="0" t="0" r="r" b="b"/>
              <a:pathLst>
                <a:path w="3559" h="7118">
                  <a:moveTo>
                    <a:pt x="0" y="0"/>
                  </a:moveTo>
                  <a:cubicBezTo>
                    <a:pt x="1966" y="0"/>
                    <a:pt x="3559" y="1594"/>
                    <a:pt x="3559" y="3559"/>
                  </a:cubicBezTo>
                  <a:cubicBezTo>
                    <a:pt x="3559" y="5525"/>
                    <a:pt x="1966" y="7118"/>
                    <a:pt x="0" y="7118"/>
                  </a:cubicBezTo>
                  <a:lnTo>
                    <a:pt x="0" y="6593"/>
                  </a:lnTo>
                  <a:cubicBezTo>
                    <a:pt x="1676" y="6593"/>
                    <a:pt x="3034" y="5235"/>
                    <a:pt x="3034" y="3559"/>
                  </a:cubicBezTo>
                  <a:cubicBezTo>
                    <a:pt x="3034" y="1884"/>
                    <a:pt x="1676" y="525"/>
                    <a:pt x="0" y="525"/>
                  </a:cubicBezTo>
                  <a:lnTo>
                    <a:pt x="0" y="0"/>
                  </a:lnTo>
                  <a:close/>
                </a:path>
              </a:pathLst>
            </a:custGeom>
            <a:solidFill>
              <a:schemeClr val="accent1"/>
            </a:solidFill>
            <a:ln w="0">
              <a:solidFill>
                <a:schemeClr val="accent3"/>
              </a:solidFill>
              <a:prstDash val="solid"/>
              <a:round/>
              <a:headEnd/>
              <a:tailEnd/>
            </a:ln>
            <a:effectLst>
              <a:outerShdw blurRad="50800" dist="38100" dir="2700000" algn="tl" rotWithShape="0">
                <a:prstClr val="black">
                  <a:alpha val="40000"/>
                </a:prstClr>
              </a:outerShdw>
            </a:effectLst>
          </p:spPr>
          <p:txBody>
            <a:bodyPr vert="horz" wrap="square" lIns="90712" tIns="45356" rIns="90712" bIns="45356" numCol="1" anchor="t" anchorCtr="0" compatLnSpc="1">
              <a:prstTxWarp prst="textNoShape">
                <a:avLst/>
              </a:prstTxWarp>
            </a:bodyPr>
            <a:lstStyle/>
            <a:p>
              <a:endParaRPr lang="en-US" sz="1786" dirty="0"/>
            </a:p>
          </p:txBody>
        </p:sp>
        <p:cxnSp>
          <p:nvCxnSpPr>
            <p:cNvPr id="40" name="Straight Connector 39">
              <a:extLst>
                <a:ext uri="{FF2B5EF4-FFF2-40B4-BE49-F238E27FC236}">
                  <a16:creationId xmlns:a16="http://schemas.microsoft.com/office/drawing/2014/main" id="{5C61818D-5B3C-28BE-B559-F462C54B3FDE}"/>
                </a:ext>
              </a:extLst>
            </p:cNvPr>
            <p:cNvCxnSpPr>
              <a:cxnSpLocks/>
            </p:cNvCxnSpPr>
            <p:nvPr/>
          </p:nvCxnSpPr>
          <p:spPr>
            <a:xfrm>
              <a:off x="1795189" y="3751314"/>
              <a:ext cx="1524695" cy="193467"/>
            </a:xfrm>
            <a:prstGeom prst="line">
              <a:avLst/>
            </a:prstGeom>
            <a:ln w="152400">
              <a:solidFill>
                <a:schemeClr val="bg2"/>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1" name="Freeform 11">
              <a:extLst>
                <a:ext uri="{FF2B5EF4-FFF2-40B4-BE49-F238E27FC236}">
                  <a16:creationId xmlns:a16="http://schemas.microsoft.com/office/drawing/2014/main" id="{8245E519-A4E4-214E-C5C8-61C51C229C80}"/>
                </a:ext>
              </a:extLst>
            </p:cNvPr>
            <p:cNvSpPr>
              <a:spLocks/>
            </p:cNvSpPr>
            <p:nvPr/>
          </p:nvSpPr>
          <p:spPr bwMode="auto">
            <a:xfrm>
              <a:off x="246173" y="2357742"/>
              <a:ext cx="1952829" cy="3908808"/>
            </a:xfrm>
            <a:custGeom>
              <a:avLst/>
              <a:gdLst>
                <a:gd name="T0" fmla="*/ 0 w 3034"/>
                <a:gd name="T1" fmla="*/ 0 h 6068"/>
                <a:gd name="T2" fmla="*/ 3034 w 3034"/>
                <a:gd name="T3" fmla="*/ 3034 h 6068"/>
                <a:gd name="T4" fmla="*/ 0 w 3034"/>
                <a:gd name="T5" fmla="*/ 6068 h 6068"/>
                <a:gd name="T6" fmla="*/ 0 w 3034"/>
                <a:gd name="T7" fmla="*/ 5543 h 6068"/>
                <a:gd name="T8" fmla="*/ 2510 w 3034"/>
                <a:gd name="T9" fmla="*/ 3034 h 6068"/>
                <a:gd name="T10" fmla="*/ 0 w 3034"/>
                <a:gd name="T11" fmla="*/ 525 h 6068"/>
                <a:gd name="T12" fmla="*/ 0 w 3034"/>
                <a:gd name="T13" fmla="*/ 0 h 6068"/>
              </a:gdLst>
              <a:ahLst/>
              <a:cxnLst>
                <a:cxn ang="0">
                  <a:pos x="T0" y="T1"/>
                </a:cxn>
                <a:cxn ang="0">
                  <a:pos x="T2" y="T3"/>
                </a:cxn>
                <a:cxn ang="0">
                  <a:pos x="T4" y="T5"/>
                </a:cxn>
                <a:cxn ang="0">
                  <a:pos x="T6" y="T7"/>
                </a:cxn>
                <a:cxn ang="0">
                  <a:pos x="T8" y="T9"/>
                </a:cxn>
                <a:cxn ang="0">
                  <a:pos x="T10" y="T11"/>
                </a:cxn>
                <a:cxn ang="0">
                  <a:pos x="T12" y="T13"/>
                </a:cxn>
              </a:cxnLst>
              <a:rect l="0" t="0" r="r" b="b"/>
              <a:pathLst>
                <a:path w="3034" h="6068">
                  <a:moveTo>
                    <a:pt x="0" y="0"/>
                  </a:moveTo>
                  <a:cubicBezTo>
                    <a:pt x="1676" y="0"/>
                    <a:pt x="3034" y="1359"/>
                    <a:pt x="3034" y="3034"/>
                  </a:cubicBezTo>
                  <a:cubicBezTo>
                    <a:pt x="3034" y="4710"/>
                    <a:pt x="1676" y="6068"/>
                    <a:pt x="0" y="6068"/>
                  </a:cubicBezTo>
                  <a:lnTo>
                    <a:pt x="0" y="5543"/>
                  </a:lnTo>
                  <a:cubicBezTo>
                    <a:pt x="1386" y="5543"/>
                    <a:pt x="2510" y="4420"/>
                    <a:pt x="2510" y="3034"/>
                  </a:cubicBezTo>
                  <a:cubicBezTo>
                    <a:pt x="2510" y="1649"/>
                    <a:pt x="1386" y="525"/>
                    <a:pt x="0" y="525"/>
                  </a:cubicBezTo>
                  <a:lnTo>
                    <a:pt x="0" y="0"/>
                  </a:lnTo>
                  <a:close/>
                </a:path>
              </a:pathLst>
            </a:custGeom>
            <a:solidFill>
              <a:schemeClr val="bg2"/>
            </a:solidFill>
            <a:ln w="0">
              <a:solidFill>
                <a:schemeClr val="accent4"/>
              </a:solidFill>
              <a:prstDash val="solid"/>
              <a:round/>
              <a:headEnd/>
              <a:tailEnd/>
            </a:ln>
            <a:effectLst>
              <a:outerShdw blurRad="50800" dist="38100" dir="2700000" algn="tl" rotWithShape="0">
                <a:prstClr val="black">
                  <a:alpha val="40000"/>
                </a:prstClr>
              </a:outerShdw>
            </a:effectLst>
          </p:spPr>
          <p:txBody>
            <a:bodyPr vert="horz" wrap="square" lIns="90712" tIns="45356" rIns="90712" bIns="45356" numCol="1" anchor="t" anchorCtr="0" compatLnSpc="1">
              <a:prstTxWarp prst="textNoShape">
                <a:avLst/>
              </a:prstTxWarp>
            </a:bodyPr>
            <a:lstStyle/>
            <a:p>
              <a:endParaRPr lang="en-US" sz="1786" dirty="0"/>
            </a:p>
          </p:txBody>
        </p:sp>
        <p:cxnSp>
          <p:nvCxnSpPr>
            <p:cNvPr id="42" name="Straight Connector 41">
              <a:extLst>
                <a:ext uri="{FF2B5EF4-FFF2-40B4-BE49-F238E27FC236}">
                  <a16:creationId xmlns:a16="http://schemas.microsoft.com/office/drawing/2014/main" id="{C47228AF-21B6-81E6-660B-483C7198C0DD}"/>
                </a:ext>
              </a:extLst>
            </p:cNvPr>
            <p:cNvCxnSpPr>
              <a:cxnSpLocks/>
            </p:cNvCxnSpPr>
            <p:nvPr/>
          </p:nvCxnSpPr>
          <p:spPr>
            <a:xfrm flipV="1">
              <a:off x="422898" y="2680522"/>
              <a:ext cx="2685332" cy="209716"/>
            </a:xfrm>
            <a:prstGeom prst="line">
              <a:avLst/>
            </a:prstGeom>
            <a:ln w="152400">
              <a:solidFill>
                <a:srgbClr val="0065B8"/>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3" name="Freeform 8">
              <a:extLst>
                <a:ext uri="{FF2B5EF4-FFF2-40B4-BE49-F238E27FC236}">
                  <a16:creationId xmlns:a16="http://schemas.microsoft.com/office/drawing/2014/main" id="{03B8A44B-1EE7-CAE7-EA66-638DCABFBEA0}"/>
                </a:ext>
              </a:extLst>
            </p:cNvPr>
            <p:cNvSpPr>
              <a:spLocks/>
            </p:cNvSpPr>
            <p:nvPr/>
          </p:nvSpPr>
          <p:spPr bwMode="auto">
            <a:xfrm>
              <a:off x="246173" y="2696337"/>
              <a:ext cx="1615808" cy="3231618"/>
            </a:xfrm>
            <a:custGeom>
              <a:avLst/>
              <a:gdLst>
                <a:gd name="T0" fmla="*/ 0 w 2510"/>
                <a:gd name="T1" fmla="*/ 0 h 5018"/>
                <a:gd name="T2" fmla="*/ 2510 w 2510"/>
                <a:gd name="T3" fmla="*/ 2509 h 5018"/>
                <a:gd name="T4" fmla="*/ 0 w 2510"/>
                <a:gd name="T5" fmla="*/ 5018 h 5018"/>
                <a:gd name="T6" fmla="*/ 0 w 2510"/>
                <a:gd name="T7" fmla="*/ 4493 h 5018"/>
                <a:gd name="T8" fmla="*/ 1985 w 2510"/>
                <a:gd name="T9" fmla="*/ 2509 h 5018"/>
                <a:gd name="T10" fmla="*/ 0 w 2510"/>
                <a:gd name="T11" fmla="*/ 525 h 5018"/>
                <a:gd name="T12" fmla="*/ 0 w 2510"/>
                <a:gd name="T13" fmla="*/ 0 h 5018"/>
              </a:gdLst>
              <a:ahLst/>
              <a:cxnLst>
                <a:cxn ang="0">
                  <a:pos x="T0" y="T1"/>
                </a:cxn>
                <a:cxn ang="0">
                  <a:pos x="T2" y="T3"/>
                </a:cxn>
                <a:cxn ang="0">
                  <a:pos x="T4" y="T5"/>
                </a:cxn>
                <a:cxn ang="0">
                  <a:pos x="T6" y="T7"/>
                </a:cxn>
                <a:cxn ang="0">
                  <a:pos x="T8" y="T9"/>
                </a:cxn>
                <a:cxn ang="0">
                  <a:pos x="T10" y="T11"/>
                </a:cxn>
                <a:cxn ang="0">
                  <a:pos x="T12" y="T13"/>
                </a:cxn>
              </a:cxnLst>
              <a:rect l="0" t="0" r="r" b="b"/>
              <a:pathLst>
                <a:path w="2510" h="5018">
                  <a:moveTo>
                    <a:pt x="0" y="0"/>
                  </a:moveTo>
                  <a:cubicBezTo>
                    <a:pt x="1386" y="0"/>
                    <a:pt x="2510" y="1124"/>
                    <a:pt x="2510" y="2509"/>
                  </a:cubicBezTo>
                  <a:cubicBezTo>
                    <a:pt x="2510" y="3895"/>
                    <a:pt x="1386" y="5018"/>
                    <a:pt x="0" y="5018"/>
                  </a:cubicBezTo>
                  <a:lnTo>
                    <a:pt x="0" y="4493"/>
                  </a:lnTo>
                  <a:cubicBezTo>
                    <a:pt x="1096" y="4493"/>
                    <a:pt x="1985" y="3605"/>
                    <a:pt x="1985" y="2509"/>
                  </a:cubicBezTo>
                  <a:cubicBezTo>
                    <a:pt x="1985" y="1413"/>
                    <a:pt x="1096" y="525"/>
                    <a:pt x="0" y="525"/>
                  </a:cubicBezTo>
                  <a:lnTo>
                    <a:pt x="0" y="0"/>
                  </a:lnTo>
                  <a:close/>
                </a:path>
              </a:pathLst>
            </a:custGeom>
            <a:solidFill>
              <a:srgbClr val="0070C0"/>
            </a:solidFill>
            <a:ln w="0">
              <a:solidFill>
                <a:schemeClr val="accent1"/>
              </a:solidFill>
              <a:prstDash val="solid"/>
              <a:round/>
              <a:headEnd/>
              <a:tailEnd/>
            </a:ln>
            <a:effectLst>
              <a:outerShdw blurRad="50800" dist="38100" dir="2700000" algn="tl" rotWithShape="0">
                <a:prstClr val="black">
                  <a:alpha val="40000"/>
                </a:prstClr>
              </a:outerShdw>
            </a:effectLst>
          </p:spPr>
          <p:txBody>
            <a:bodyPr vert="horz" wrap="square" lIns="90712" tIns="45356" rIns="90712" bIns="45356" numCol="1" anchor="t" anchorCtr="0" compatLnSpc="1">
              <a:prstTxWarp prst="textNoShape">
                <a:avLst/>
              </a:prstTxWarp>
            </a:bodyPr>
            <a:lstStyle/>
            <a:p>
              <a:endParaRPr lang="en-US" sz="1786" dirty="0"/>
            </a:p>
          </p:txBody>
        </p:sp>
        <p:sp>
          <p:nvSpPr>
            <p:cNvPr id="44" name="Oval 43">
              <a:extLst>
                <a:ext uri="{FF2B5EF4-FFF2-40B4-BE49-F238E27FC236}">
                  <a16:creationId xmlns:a16="http://schemas.microsoft.com/office/drawing/2014/main" id="{B03E873B-BB65-32EC-2921-8EEC4ACC8AC9}"/>
                </a:ext>
              </a:extLst>
            </p:cNvPr>
            <p:cNvSpPr/>
            <p:nvPr/>
          </p:nvSpPr>
          <p:spPr>
            <a:xfrm>
              <a:off x="2413830" y="2167535"/>
              <a:ext cx="871124" cy="871124"/>
            </a:xfrm>
            <a:prstGeom prst="ellipse">
              <a:avLst/>
            </a:prstGeom>
            <a:solidFill>
              <a:srgbClr val="0069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356" rIns="0" bIns="45356" numCol="1" spcCol="0" rtlCol="0" fromWordArt="0" anchor="ctr" anchorCtr="0" forceAA="0" compatLnSpc="1">
              <a:prstTxWarp prst="textNoShape">
                <a:avLst/>
              </a:prstTxWarp>
              <a:noAutofit/>
            </a:bodyPr>
            <a:lstStyle/>
            <a:p>
              <a:pPr algn="ctr"/>
              <a:endParaRPr lang="en-US" sz="3571" b="1" dirty="0">
                <a:effectLst>
                  <a:outerShdw blurRad="38100" dist="38100" dir="2700000" algn="tl">
                    <a:srgbClr val="000000">
                      <a:alpha val="43137"/>
                    </a:srgbClr>
                  </a:outerShdw>
                </a:effectLst>
              </a:endParaRPr>
            </a:p>
          </p:txBody>
        </p:sp>
        <p:sp>
          <p:nvSpPr>
            <p:cNvPr id="45" name="Google Shape;344;p37">
              <a:extLst>
                <a:ext uri="{FF2B5EF4-FFF2-40B4-BE49-F238E27FC236}">
                  <a16:creationId xmlns:a16="http://schemas.microsoft.com/office/drawing/2014/main" id="{14E117F0-EEDC-72D1-6728-7886D0576CDA}"/>
                </a:ext>
              </a:extLst>
            </p:cNvPr>
            <p:cNvSpPr txBox="1">
              <a:spLocks/>
            </p:cNvSpPr>
            <p:nvPr/>
          </p:nvSpPr>
          <p:spPr>
            <a:xfrm>
              <a:off x="2290110" y="2075394"/>
              <a:ext cx="1190447" cy="1046006"/>
            </a:xfrm>
            <a:prstGeom prst="rect">
              <a:avLst/>
            </a:prstGeom>
          </p:spPr>
          <p:txBody>
            <a:bodyPr spcFirstLastPara="1" vert="horz" wrap="square" lIns="120930" tIns="120930" rIns="120930" bIns="120930" rtlCol="0" anchor="ctr" anchorCtr="0">
              <a:no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algn="ctr">
                <a:spcBef>
                  <a:spcPts val="0"/>
                </a:spcBef>
              </a:pPr>
              <a:r>
                <a:rPr lang="en" sz="3174" dirty="0">
                  <a:solidFill>
                    <a:schemeClr val="lt1"/>
                  </a:solidFill>
                </a:rPr>
                <a:t>01</a:t>
              </a:r>
            </a:p>
          </p:txBody>
        </p:sp>
        <p:sp>
          <p:nvSpPr>
            <p:cNvPr id="46" name="Google Shape;344;p37">
              <a:extLst>
                <a:ext uri="{FF2B5EF4-FFF2-40B4-BE49-F238E27FC236}">
                  <a16:creationId xmlns:a16="http://schemas.microsoft.com/office/drawing/2014/main" id="{DE23277A-62CE-D2F7-275D-A4D963111295}"/>
                </a:ext>
              </a:extLst>
            </p:cNvPr>
            <p:cNvSpPr txBox="1">
              <a:spLocks/>
            </p:cNvSpPr>
            <p:nvPr/>
          </p:nvSpPr>
          <p:spPr>
            <a:xfrm>
              <a:off x="2748245" y="5103581"/>
              <a:ext cx="1190447" cy="1046006"/>
            </a:xfrm>
            <a:prstGeom prst="rect">
              <a:avLst/>
            </a:prstGeom>
          </p:spPr>
          <p:txBody>
            <a:bodyPr spcFirstLastPara="1" vert="horz" wrap="square" lIns="120930" tIns="120930" rIns="120930" bIns="120930" rtlCol="0" anchor="ctr" anchorCtr="0">
              <a:no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algn="ctr">
                <a:spcBef>
                  <a:spcPts val="0"/>
                </a:spcBef>
              </a:pPr>
              <a:r>
                <a:rPr lang="en" sz="3174" dirty="0">
                  <a:solidFill>
                    <a:schemeClr val="lt1"/>
                  </a:solidFill>
                </a:rPr>
                <a:t>03</a:t>
              </a:r>
            </a:p>
          </p:txBody>
        </p:sp>
        <p:sp>
          <p:nvSpPr>
            <p:cNvPr id="47" name="Oval 46">
              <a:extLst>
                <a:ext uri="{FF2B5EF4-FFF2-40B4-BE49-F238E27FC236}">
                  <a16:creationId xmlns:a16="http://schemas.microsoft.com/office/drawing/2014/main" id="{E13C780D-C775-692C-EAC9-049DDF7DE6FE}"/>
                </a:ext>
              </a:extLst>
            </p:cNvPr>
            <p:cNvSpPr/>
            <p:nvPr/>
          </p:nvSpPr>
          <p:spPr>
            <a:xfrm>
              <a:off x="2885334" y="3512871"/>
              <a:ext cx="871124" cy="871124"/>
            </a:xfrm>
            <a:prstGeom prst="ellipse">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356" rIns="0" bIns="45356" numCol="1" spcCol="0" rtlCol="0" fromWordArt="0" anchor="ctr" anchorCtr="0" forceAA="0" compatLnSpc="1">
              <a:prstTxWarp prst="textNoShape">
                <a:avLst/>
              </a:prstTxWarp>
              <a:noAutofit/>
            </a:bodyPr>
            <a:lstStyle/>
            <a:p>
              <a:pPr algn="ctr"/>
              <a:endParaRPr lang="en-US" sz="3571" b="1" dirty="0">
                <a:effectLst>
                  <a:outerShdw blurRad="38100" dist="38100" dir="2700000" algn="tl">
                    <a:srgbClr val="000000">
                      <a:alpha val="43137"/>
                    </a:srgbClr>
                  </a:outerShdw>
                </a:effectLst>
              </a:endParaRPr>
            </a:p>
          </p:txBody>
        </p:sp>
        <p:sp>
          <p:nvSpPr>
            <p:cNvPr id="48" name="Google Shape;344;p37">
              <a:extLst>
                <a:ext uri="{FF2B5EF4-FFF2-40B4-BE49-F238E27FC236}">
                  <a16:creationId xmlns:a16="http://schemas.microsoft.com/office/drawing/2014/main" id="{916C6F51-8807-42D3-E86A-A33300B3C920}"/>
                </a:ext>
              </a:extLst>
            </p:cNvPr>
            <p:cNvSpPr txBox="1">
              <a:spLocks/>
            </p:cNvSpPr>
            <p:nvPr/>
          </p:nvSpPr>
          <p:spPr>
            <a:xfrm>
              <a:off x="2724661" y="3400802"/>
              <a:ext cx="1190447" cy="1046006"/>
            </a:xfrm>
            <a:prstGeom prst="rect">
              <a:avLst/>
            </a:prstGeom>
          </p:spPr>
          <p:txBody>
            <a:bodyPr spcFirstLastPara="1" vert="horz" wrap="square" lIns="120930" tIns="120930" rIns="120930" bIns="120930" rtlCol="0" anchor="ctr" anchorCtr="0">
              <a:no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algn="ctr">
                <a:spcBef>
                  <a:spcPts val="0"/>
                </a:spcBef>
              </a:pPr>
              <a:r>
                <a:rPr lang="en" sz="3174" dirty="0">
                  <a:solidFill>
                    <a:schemeClr val="lt1"/>
                  </a:solidFill>
                </a:rPr>
                <a:t>02</a:t>
              </a:r>
            </a:p>
          </p:txBody>
        </p:sp>
      </p:grpSp>
      <p:sp>
        <p:nvSpPr>
          <p:cNvPr id="49" name="Subtitle 2"/>
          <p:cNvSpPr txBox="1">
            <a:spLocks/>
          </p:cNvSpPr>
          <p:nvPr/>
        </p:nvSpPr>
        <p:spPr>
          <a:xfrm>
            <a:off x="4020890" y="3111779"/>
            <a:ext cx="7476816" cy="8073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en-US" sz="1600" b="1" dirty="0">
                <a:solidFill>
                  <a:schemeClr val="tx2">
                    <a:lumMod val="75000"/>
                  </a:schemeClr>
                </a:solidFill>
                <a:latin typeface="Arial" charset="0"/>
                <a:ea typeface="Arial" charset="0"/>
                <a:cs typeface="Arial" charset="0"/>
              </a:rPr>
              <a:t>High-risk AI systems</a:t>
            </a:r>
          </a:p>
          <a:p>
            <a:pPr algn="just">
              <a:lnSpc>
                <a:spcPct val="100000"/>
              </a:lnSpc>
            </a:pPr>
            <a:r>
              <a:rPr lang="en-US" sz="1600" dirty="0">
                <a:solidFill>
                  <a:schemeClr val="tx2">
                    <a:lumMod val="75000"/>
                  </a:schemeClr>
                </a:solidFill>
                <a:latin typeface="Arial" charset="0"/>
                <a:ea typeface="Arial" charset="0"/>
                <a:cs typeface="Arial" charset="0"/>
              </a:rPr>
              <a:t>(Systems containing high risk for human safety and health)</a:t>
            </a:r>
          </a:p>
        </p:txBody>
      </p:sp>
      <p:sp>
        <p:nvSpPr>
          <p:cNvPr id="50" name="Subtitle 2"/>
          <p:cNvSpPr txBox="1">
            <a:spLocks/>
          </p:cNvSpPr>
          <p:nvPr/>
        </p:nvSpPr>
        <p:spPr>
          <a:xfrm>
            <a:off x="3668935" y="4365014"/>
            <a:ext cx="7476816" cy="14318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en-US" sz="1600" b="1" dirty="0">
                <a:solidFill>
                  <a:schemeClr val="tx2">
                    <a:lumMod val="75000"/>
                  </a:schemeClr>
                </a:solidFill>
                <a:latin typeface="Arial" charset="0"/>
                <a:ea typeface="Arial" charset="0"/>
                <a:cs typeface="Arial" charset="0"/>
              </a:rPr>
              <a:t>Unacceptable risk</a:t>
            </a:r>
          </a:p>
          <a:p>
            <a:pPr algn="just">
              <a:lnSpc>
                <a:spcPct val="100000"/>
              </a:lnSpc>
            </a:pPr>
            <a:r>
              <a:rPr lang="en-US" sz="1600" dirty="0">
                <a:solidFill>
                  <a:schemeClr val="tx2">
                    <a:lumMod val="75000"/>
                  </a:schemeClr>
                </a:solidFill>
                <a:latin typeface="Arial" charset="0"/>
                <a:ea typeface="Arial" charset="0"/>
                <a:cs typeface="Arial" charset="0"/>
              </a:rPr>
              <a:t>(Subliminal manipulation, Exploitation of the vulnerabilities of persons resulting in harmful </a:t>
            </a:r>
            <a:r>
              <a:rPr lang="en-US" sz="1600" dirty="0" err="1">
                <a:solidFill>
                  <a:schemeClr val="tx2">
                    <a:lumMod val="75000"/>
                  </a:schemeClr>
                </a:solidFill>
                <a:latin typeface="Arial" charset="0"/>
                <a:ea typeface="Arial" charset="0"/>
                <a:cs typeface="Arial" charset="0"/>
              </a:rPr>
              <a:t>behaviour</a:t>
            </a:r>
            <a:r>
              <a:rPr lang="en-US" sz="1600" dirty="0">
                <a:solidFill>
                  <a:schemeClr val="tx2">
                    <a:lumMod val="75000"/>
                  </a:schemeClr>
                </a:solidFill>
                <a:latin typeface="Arial" charset="0"/>
                <a:ea typeface="Arial" charset="0"/>
                <a:cs typeface="Arial" charset="0"/>
              </a:rPr>
              <a:t>, Biometric categorization of persons based on sensitive characteristics, General purpose social scoring, Real-time remote biometric identification (in public spaces), Assessing the emotional state of a person, Predictive policing, Scraping facial images</a:t>
            </a:r>
            <a:r>
              <a:rPr lang="en-US" sz="1600" dirty="0" smtClean="0">
                <a:solidFill>
                  <a:schemeClr val="tx2">
                    <a:lumMod val="75000"/>
                  </a:schemeClr>
                </a:solidFill>
                <a:latin typeface="Arial" charset="0"/>
                <a:ea typeface="Arial" charset="0"/>
                <a:cs typeface="Arial" charset="0"/>
              </a:rPr>
              <a:t>)</a:t>
            </a:r>
            <a:r>
              <a:rPr lang="ka-GE" sz="1600" dirty="0" smtClean="0">
                <a:solidFill>
                  <a:schemeClr val="tx2">
                    <a:lumMod val="75000"/>
                  </a:schemeClr>
                </a:solidFill>
                <a:latin typeface="Arial" charset="0"/>
                <a:ea typeface="Arial" charset="0"/>
                <a:cs typeface="Arial" charset="0"/>
              </a:rPr>
              <a:t>.</a:t>
            </a:r>
            <a:endParaRPr lang="en-US" sz="1600" dirty="0">
              <a:solidFill>
                <a:schemeClr val="tx2">
                  <a:lumMod val="75000"/>
                </a:schemeClr>
              </a:solidFill>
              <a:latin typeface="Arial" charset="0"/>
              <a:ea typeface="Arial" charset="0"/>
              <a:cs typeface="Arial" charset="0"/>
            </a:endParaRPr>
          </a:p>
          <a:p>
            <a:pPr algn="just">
              <a:lnSpc>
                <a:spcPct val="100000"/>
              </a:lnSpc>
            </a:pPr>
            <a:endParaRPr lang="en-US" sz="1600" b="1" dirty="0">
              <a:solidFill>
                <a:schemeClr val="tx2">
                  <a:lumMod val="75000"/>
                </a:schemeClr>
              </a:solidFill>
              <a:latin typeface="Arial" charset="0"/>
              <a:ea typeface="Arial" charset="0"/>
              <a:cs typeface="Arial" charset="0"/>
            </a:endParaRPr>
          </a:p>
        </p:txBody>
      </p:sp>
      <p:sp>
        <p:nvSpPr>
          <p:cNvPr id="5" name="Slide Number Placeholder 4"/>
          <p:cNvSpPr>
            <a:spLocks noGrp="1"/>
          </p:cNvSpPr>
          <p:nvPr>
            <p:ph type="sldNum" sz="quarter" idx="12"/>
          </p:nvPr>
        </p:nvSpPr>
        <p:spPr/>
        <p:txBody>
          <a:bodyPr/>
          <a:lstStyle/>
          <a:p>
            <a:fld id="{05A1589B-7346-4F8D-AD2E-4E0DB7CF2240}" type="slidenum">
              <a:rPr lang="en-US" smtClean="0"/>
              <a:t>5</a:t>
            </a:fld>
            <a:endParaRPr lang="en-US"/>
          </a:p>
        </p:txBody>
      </p:sp>
    </p:spTree>
    <p:extLst>
      <p:ext uri="{BB962C8B-B14F-4D97-AF65-F5344CB8AC3E}">
        <p14:creationId xmlns:p14="http://schemas.microsoft.com/office/powerpoint/2010/main" val="23230954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7" y="515266"/>
            <a:ext cx="11124583" cy="770467"/>
          </a:xfrm>
        </p:spPr>
        <p:txBody>
          <a:bodyPr>
            <a:normAutofit fontScale="90000"/>
          </a:bodyPr>
          <a:lstStyle/>
          <a:p>
            <a:pPr algn="l"/>
            <a:r>
              <a:rPr lang="en-US" sz="4000" b="1" dirty="0">
                <a:solidFill>
                  <a:srgbClr val="FD5620"/>
                </a:solidFill>
                <a:latin typeface="Arial Black" charset="0"/>
                <a:ea typeface="Arial Black" charset="0"/>
                <a:cs typeface="Arial Black" charset="0"/>
              </a:rPr>
              <a:t>Ethical standards for the use of artificial intelligence in Georgia</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Subtitle 2"/>
          <p:cNvSpPr txBox="1">
            <a:spLocks/>
          </p:cNvSpPr>
          <p:nvPr/>
        </p:nvSpPr>
        <p:spPr>
          <a:xfrm>
            <a:off x="1909460" y="2413218"/>
            <a:ext cx="1918608" cy="40572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en-US" sz="1600" dirty="0">
                <a:solidFill>
                  <a:schemeClr val="tx2">
                    <a:lumMod val="75000"/>
                  </a:schemeClr>
                </a:solidFill>
                <a:latin typeface="Arial" charset="0"/>
                <a:ea typeface="Arial" charset="0"/>
                <a:cs typeface="Arial" charset="0"/>
              </a:rPr>
              <a:t>Safety and security</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grpSp>
        <p:nvGrpSpPr>
          <p:cNvPr id="9" name="Google Shape;2171;p55">
            <a:extLst>
              <a:ext uri="{FF2B5EF4-FFF2-40B4-BE49-F238E27FC236}">
                <a16:creationId xmlns:a16="http://schemas.microsoft.com/office/drawing/2014/main" id="{404588C2-C1CC-6F07-5ED6-AD524802957D}"/>
              </a:ext>
            </a:extLst>
          </p:cNvPr>
          <p:cNvGrpSpPr/>
          <p:nvPr/>
        </p:nvGrpSpPr>
        <p:grpSpPr>
          <a:xfrm rot="16200000">
            <a:off x="3743157" y="3394614"/>
            <a:ext cx="4705688" cy="455443"/>
            <a:chOff x="1322579" y="2864687"/>
            <a:chExt cx="6890369" cy="328525"/>
          </a:xfrm>
          <a:solidFill>
            <a:schemeClr val="tx2"/>
          </a:solidFill>
        </p:grpSpPr>
        <p:sp>
          <p:nvSpPr>
            <p:cNvPr id="14" name="Google Shape;2173;p55">
              <a:extLst>
                <a:ext uri="{FF2B5EF4-FFF2-40B4-BE49-F238E27FC236}">
                  <a16:creationId xmlns:a16="http://schemas.microsoft.com/office/drawing/2014/main" id="{C6C96A3C-38C2-5FA8-3797-BF9D28B792DD}"/>
                </a:ext>
              </a:extLst>
            </p:cNvPr>
            <p:cNvSpPr/>
            <p:nvPr/>
          </p:nvSpPr>
          <p:spPr>
            <a:xfrm rot="5400000">
              <a:off x="1324431"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accent1"/>
            </a:solidFill>
            <a:ln>
              <a:noFill/>
            </a:ln>
          </p:spPr>
          <p:txBody>
            <a:bodyPr spcFirstLastPara="1" wrap="square" lIns="120930" tIns="120930" rIns="120930" bIns="120930" anchor="ctr" anchorCtr="0">
              <a:noAutofit/>
            </a:bodyPr>
            <a:lstStyle/>
            <a:p>
              <a:endParaRPr sz="2381" dirty="0"/>
            </a:p>
          </p:txBody>
        </p:sp>
        <p:sp>
          <p:nvSpPr>
            <p:cNvPr id="15" name="Google Shape;2174;p55">
              <a:extLst>
                <a:ext uri="{FF2B5EF4-FFF2-40B4-BE49-F238E27FC236}">
                  <a16:creationId xmlns:a16="http://schemas.microsoft.com/office/drawing/2014/main" id="{3DBBEFEE-C7CA-C829-36FE-13386E1D19A8}"/>
                </a:ext>
              </a:extLst>
            </p:cNvPr>
            <p:cNvSpPr/>
            <p:nvPr/>
          </p:nvSpPr>
          <p:spPr>
            <a:xfrm rot="5400000">
              <a:off x="1734315"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tx2"/>
            </a:solidFill>
            <a:ln>
              <a:noFill/>
            </a:ln>
          </p:spPr>
          <p:txBody>
            <a:bodyPr spcFirstLastPara="1" wrap="square" lIns="120930" tIns="120930" rIns="120930" bIns="120930" anchor="ctr" anchorCtr="0">
              <a:noAutofit/>
            </a:bodyPr>
            <a:lstStyle/>
            <a:p>
              <a:endParaRPr sz="2381" dirty="0"/>
            </a:p>
          </p:txBody>
        </p:sp>
        <p:sp>
          <p:nvSpPr>
            <p:cNvPr id="16" name="Google Shape;2175;p55">
              <a:extLst>
                <a:ext uri="{FF2B5EF4-FFF2-40B4-BE49-F238E27FC236}">
                  <a16:creationId xmlns:a16="http://schemas.microsoft.com/office/drawing/2014/main" id="{FF9E5567-AEC5-8B1C-FAA6-BF880BF5D871}"/>
                </a:ext>
              </a:extLst>
            </p:cNvPr>
            <p:cNvSpPr/>
            <p:nvPr/>
          </p:nvSpPr>
          <p:spPr>
            <a:xfrm rot="5400000">
              <a:off x="2144199" y="2862835"/>
              <a:ext cx="328525" cy="332230"/>
            </a:xfrm>
            <a:custGeom>
              <a:avLst/>
              <a:gdLst/>
              <a:ahLst/>
              <a:cxnLst/>
              <a:rect l="l" t="t" r="r" b="b"/>
              <a:pathLst>
                <a:path w="9696" h="63433" extrusionOk="0">
                  <a:moveTo>
                    <a:pt x="0" y="0"/>
                  </a:moveTo>
                  <a:lnTo>
                    <a:pt x="0" y="63432"/>
                  </a:lnTo>
                  <a:lnTo>
                    <a:pt x="9695" y="63432"/>
                  </a:lnTo>
                  <a:lnTo>
                    <a:pt x="9695" y="0"/>
                  </a:lnTo>
                  <a:close/>
                </a:path>
              </a:pathLst>
            </a:custGeom>
            <a:grpFill/>
            <a:ln>
              <a:noFill/>
            </a:ln>
          </p:spPr>
          <p:txBody>
            <a:bodyPr spcFirstLastPara="1" wrap="square" lIns="120930" tIns="120930" rIns="120930" bIns="120930" anchor="ctr" anchorCtr="0">
              <a:noAutofit/>
            </a:bodyPr>
            <a:lstStyle/>
            <a:p>
              <a:endParaRPr sz="2381"/>
            </a:p>
          </p:txBody>
        </p:sp>
        <p:sp>
          <p:nvSpPr>
            <p:cNvPr id="17" name="Google Shape;2176;p55">
              <a:extLst>
                <a:ext uri="{FF2B5EF4-FFF2-40B4-BE49-F238E27FC236}">
                  <a16:creationId xmlns:a16="http://schemas.microsoft.com/office/drawing/2014/main" id="{65B7868F-C8C3-FEF8-814B-B549AFA41501}"/>
                </a:ext>
              </a:extLst>
            </p:cNvPr>
            <p:cNvSpPr/>
            <p:nvPr/>
          </p:nvSpPr>
          <p:spPr>
            <a:xfrm rot="5400000">
              <a:off x="2554082"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accent6"/>
            </a:solidFill>
            <a:ln>
              <a:noFill/>
            </a:ln>
          </p:spPr>
          <p:txBody>
            <a:bodyPr spcFirstLastPara="1" wrap="square" lIns="120930" tIns="120930" rIns="120930" bIns="120930" anchor="ctr" anchorCtr="0">
              <a:noAutofit/>
            </a:bodyPr>
            <a:lstStyle/>
            <a:p>
              <a:endParaRPr sz="2381" dirty="0"/>
            </a:p>
          </p:txBody>
        </p:sp>
        <p:sp>
          <p:nvSpPr>
            <p:cNvPr id="18" name="Google Shape;2177;p55">
              <a:extLst>
                <a:ext uri="{FF2B5EF4-FFF2-40B4-BE49-F238E27FC236}">
                  <a16:creationId xmlns:a16="http://schemas.microsoft.com/office/drawing/2014/main" id="{260D8DEE-393F-6A2E-7229-EE3761F3BEB8}"/>
                </a:ext>
              </a:extLst>
            </p:cNvPr>
            <p:cNvSpPr/>
            <p:nvPr/>
          </p:nvSpPr>
          <p:spPr>
            <a:xfrm rot="5400000">
              <a:off x="2963966" y="2862835"/>
              <a:ext cx="328525" cy="332230"/>
            </a:xfrm>
            <a:custGeom>
              <a:avLst/>
              <a:gdLst/>
              <a:ahLst/>
              <a:cxnLst/>
              <a:rect l="l" t="t" r="r" b="b"/>
              <a:pathLst>
                <a:path w="9696" h="63433" extrusionOk="0">
                  <a:moveTo>
                    <a:pt x="0" y="0"/>
                  </a:moveTo>
                  <a:lnTo>
                    <a:pt x="0" y="63432"/>
                  </a:lnTo>
                  <a:lnTo>
                    <a:pt x="9695" y="63432"/>
                  </a:lnTo>
                  <a:lnTo>
                    <a:pt x="9695" y="0"/>
                  </a:lnTo>
                  <a:close/>
                </a:path>
              </a:pathLst>
            </a:custGeom>
            <a:grpFill/>
            <a:ln>
              <a:noFill/>
            </a:ln>
          </p:spPr>
          <p:txBody>
            <a:bodyPr spcFirstLastPara="1" wrap="square" lIns="120930" tIns="120930" rIns="120930" bIns="120930" anchor="ctr" anchorCtr="0">
              <a:noAutofit/>
            </a:bodyPr>
            <a:lstStyle/>
            <a:p>
              <a:endParaRPr sz="2381"/>
            </a:p>
          </p:txBody>
        </p:sp>
        <p:sp>
          <p:nvSpPr>
            <p:cNvPr id="19" name="Google Shape;2178;p55">
              <a:extLst>
                <a:ext uri="{FF2B5EF4-FFF2-40B4-BE49-F238E27FC236}">
                  <a16:creationId xmlns:a16="http://schemas.microsoft.com/office/drawing/2014/main" id="{48BCD95E-DAE5-7F46-FA88-A0BEF622A4AA}"/>
                </a:ext>
              </a:extLst>
            </p:cNvPr>
            <p:cNvSpPr/>
            <p:nvPr/>
          </p:nvSpPr>
          <p:spPr>
            <a:xfrm rot="5400000">
              <a:off x="3373850"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tx2"/>
            </a:solidFill>
            <a:ln>
              <a:noFill/>
            </a:ln>
          </p:spPr>
          <p:txBody>
            <a:bodyPr spcFirstLastPara="1" wrap="square" lIns="120930" tIns="120930" rIns="120930" bIns="120930" anchor="ctr" anchorCtr="0">
              <a:noAutofit/>
            </a:bodyPr>
            <a:lstStyle/>
            <a:p>
              <a:endParaRPr sz="2381" dirty="0"/>
            </a:p>
          </p:txBody>
        </p:sp>
        <p:sp>
          <p:nvSpPr>
            <p:cNvPr id="20" name="Google Shape;2179;p55">
              <a:extLst>
                <a:ext uri="{FF2B5EF4-FFF2-40B4-BE49-F238E27FC236}">
                  <a16:creationId xmlns:a16="http://schemas.microsoft.com/office/drawing/2014/main" id="{81153910-8AEC-BEB2-900D-C5FAC8AD17E2}"/>
                </a:ext>
              </a:extLst>
            </p:cNvPr>
            <p:cNvSpPr/>
            <p:nvPr/>
          </p:nvSpPr>
          <p:spPr>
            <a:xfrm rot="5400000">
              <a:off x="3783733" y="2862835"/>
              <a:ext cx="328525" cy="332230"/>
            </a:xfrm>
            <a:custGeom>
              <a:avLst/>
              <a:gdLst/>
              <a:ahLst/>
              <a:cxnLst/>
              <a:rect l="l" t="t" r="r" b="b"/>
              <a:pathLst>
                <a:path w="9696" h="63433" extrusionOk="0">
                  <a:moveTo>
                    <a:pt x="0" y="0"/>
                  </a:moveTo>
                  <a:lnTo>
                    <a:pt x="0" y="63432"/>
                  </a:lnTo>
                  <a:lnTo>
                    <a:pt x="9695" y="63432"/>
                  </a:lnTo>
                  <a:lnTo>
                    <a:pt x="9695" y="0"/>
                  </a:lnTo>
                  <a:close/>
                </a:path>
              </a:pathLst>
            </a:custGeom>
            <a:grpFill/>
            <a:ln>
              <a:noFill/>
            </a:ln>
          </p:spPr>
          <p:txBody>
            <a:bodyPr spcFirstLastPara="1" wrap="square" lIns="120930" tIns="120930" rIns="120930" bIns="120930" anchor="ctr" anchorCtr="0">
              <a:noAutofit/>
            </a:bodyPr>
            <a:lstStyle/>
            <a:p>
              <a:endParaRPr sz="2381"/>
            </a:p>
          </p:txBody>
        </p:sp>
        <p:sp>
          <p:nvSpPr>
            <p:cNvPr id="21" name="Google Shape;2180;p55">
              <a:extLst>
                <a:ext uri="{FF2B5EF4-FFF2-40B4-BE49-F238E27FC236}">
                  <a16:creationId xmlns:a16="http://schemas.microsoft.com/office/drawing/2014/main" id="{E0EF2CC8-8041-07C6-5866-6D34A4C2E032}"/>
                </a:ext>
              </a:extLst>
            </p:cNvPr>
            <p:cNvSpPr/>
            <p:nvPr/>
          </p:nvSpPr>
          <p:spPr>
            <a:xfrm rot="5400000">
              <a:off x="4193617"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tx2"/>
            </a:solidFill>
            <a:ln>
              <a:noFill/>
            </a:ln>
          </p:spPr>
          <p:txBody>
            <a:bodyPr spcFirstLastPara="1" wrap="square" lIns="120930" tIns="120930" rIns="120930" bIns="120930" anchor="ctr" anchorCtr="0">
              <a:noAutofit/>
            </a:bodyPr>
            <a:lstStyle/>
            <a:p>
              <a:endParaRPr sz="2381" dirty="0"/>
            </a:p>
          </p:txBody>
        </p:sp>
        <p:sp>
          <p:nvSpPr>
            <p:cNvPr id="22" name="Google Shape;2181;p55">
              <a:extLst>
                <a:ext uri="{FF2B5EF4-FFF2-40B4-BE49-F238E27FC236}">
                  <a16:creationId xmlns:a16="http://schemas.microsoft.com/office/drawing/2014/main" id="{D5AB4C7F-EA6C-8FBA-91B5-48A1FA50D9B0}"/>
                </a:ext>
              </a:extLst>
            </p:cNvPr>
            <p:cNvSpPr/>
            <p:nvPr/>
          </p:nvSpPr>
          <p:spPr>
            <a:xfrm rot="5400000">
              <a:off x="4603501"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accent6"/>
            </a:solidFill>
            <a:ln>
              <a:noFill/>
            </a:ln>
          </p:spPr>
          <p:txBody>
            <a:bodyPr spcFirstLastPara="1" wrap="square" lIns="120930" tIns="120930" rIns="120930" bIns="120930" anchor="ctr" anchorCtr="0">
              <a:noAutofit/>
            </a:bodyPr>
            <a:lstStyle/>
            <a:p>
              <a:endParaRPr sz="2381" dirty="0"/>
            </a:p>
          </p:txBody>
        </p:sp>
        <p:sp>
          <p:nvSpPr>
            <p:cNvPr id="23" name="Google Shape;2182;p55">
              <a:extLst>
                <a:ext uri="{FF2B5EF4-FFF2-40B4-BE49-F238E27FC236}">
                  <a16:creationId xmlns:a16="http://schemas.microsoft.com/office/drawing/2014/main" id="{94D2ACD0-6AA2-73EA-ADB2-F07A3A052A5D}"/>
                </a:ext>
              </a:extLst>
            </p:cNvPr>
            <p:cNvSpPr/>
            <p:nvPr/>
          </p:nvSpPr>
          <p:spPr>
            <a:xfrm rot="5400000">
              <a:off x="5013384"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tx2"/>
            </a:solidFill>
            <a:ln>
              <a:noFill/>
            </a:ln>
          </p:spPr>
          <p:txBody>
            <a:bodyPr spcFirstLastPara="1" wrap="square" lIns="120930" tIns="120930" rIns="120930" bIns="120930" anchor="ctr" anchorCtr="0">
              <a:noAutofit/>
            </a:bodyPr>
            <a:lstStyle/>
            <a:p>
              <a:endParaRPr sz="2381" dirty="0"/>
            </a:p>
          </p:txBody>
        </p:sp>
        <p:sp>
          <p:nvSpPr>
            <p:cNvPr id="24" name="Google Shape;2183;p55">
              <a:extLst>
                <a:ext uri="{FF2B5EF4-FFF2-40B4-BE49-F238E27FC236}">
                  <a16:creationId xmlns:a16="http://schemas.microsoft.com/office/drawing/2014/main" id="{89B6483C-3C8B-78B9-C140-D40D1462E999}"/>
                </a:ext>
              </a:extLst>
            </p:cNvPr>
            <p:cNvSpPr/>
            <p:nvPr/>
          </p:nvSpPr>
          <p:spPr>
            <a:xfrm rot="5400000">
              <a:off x="5423268" y="2862835"/>
              <a:ext cx="328525" cy="332230"/>
            </a:xfrm>
            <a:custGeom>
              <a:avLst/>
              <a:gdLst/>
              <a:ahLst/>
              <a:cxnLst/>
              <a:rect l="l" t="t" r="r" b="b"/>
              <a:pathLst>
                <a:path w="9696" h="63433" extrusionOk="0">
                  <a:moveTo>
                    <a:pt x="0" y="0"/>
                  </a:moveTo>
                  <a:lnTo>
                    <a:pt x="0" y="63432"/>
                  </a:lnTo>
                  <a:lnTo>
                    <a:pt x="9695" y="63432"/>
                  </a:lnTo>
                  <a:lnTo>
                    <a:pt x="9695" y="0"/>
                  </a:lnTo>
                  <a:close/>
                </a:path>
              </a:pathLst>
            </a:custGeom>
            <a:grpFill/>
            <a:ln>
              <a:noFill/>
            </a:ln>
          </p:spPr>
          <p:txBody>
            <a:bodyPr spcFirstLastPara="1" wrap="square" lIns="120930" tIns="120930" rIns="120930" bIns="120930" anchor="ctr" anchorCtr="0">
              <a:noAutofit/>
            </a:bodyPr>
            <a:lstStyle/>
            <a:p>
              <a:endParaRPr sz="2381"/>
            </a:p>
          </p:txBody>
        </p:sp>
        <p:sp>
          <p:nvSpPr>
            <p:cNvPr id="25" name="Google Shape;2184;p55">
              <a:extLst>
                <a:ext uri="{FF2B5EF4-FFF2-40B4-BE49-F238E27FC236}">
                  <a16:creationId xmlns:a16="http://schemas.microsoft.com/office/drawing/2014/main" id="{7800A7AD-B2F5-C350-33F9-A5C5A0F0B469}"/>
                </a:ext>
              </a:extLst>
            </p:cNvPr>
            <p:cNvSpPr/>
            <p:nvPr/>
          </p:nvSpPr>
          <p:spPr>
            <a:xfrm rot="5400000">
              <a:off x="5833152"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accent6"/>
            </a:solidFill>
            <a:ln>
              <a:noFill/>
            </a:ln>
          </p:spPr>
          <p:txBody>
            <a:bodyPr spcFirstLastPara="1" wrap="square" lIns="120930" tIns="120930" rIns="120930" bIns="120930" anchor="ctr" anchorCtr="0">
              <a:noAutofit/>
            </a:bodyPr>
            <a:lstStyle/>
            <a:p>
              <a:endParaRPr sz="2381" dirty="0"/>
            </a:p>
          </p:txBody>
        </p:sp>
        <p:sp>
          <p:nvSpPr>
            <p:cNvPr id="26" name="Google Shape;2185;p55">
              <a:extLst>
                <a:ext uri="{FF2B5EF4-FFF2-40B4-BE49-F238E27FC236}">
                  <a16:creationId xmlns:a16="http://schemas.microsoft.com/office/drawing/2014/main" id="{3EB0BEAA-2D19-C78A-EBE2-34C08991D3EA}"/>
                </a:ext>
              </a:extLst>
            </p:cNvPr>
            <p:cNvSpPr/>
            <p:nvPr/>
          </p:nvSpPr>
          <p:spPr>
            <a:xfrm rot="5400000">
              <a:off x="6243036" y="2862835"/>
              <a:ext cx="328525" cy="332230"/>
            </a:xfrm>
            <a:custGeom>
              <a:avLst/>
              <a:gdLst/>
              <a:ahLst/>
              <a:cxnLst/>
              <a:rect l="l" t="t" r="r" b="b"/>
              <a:pathLst>
                <a:path w="9696" h="63433" extrusionOk="0">
                  <a:moveTo>
                    <a:pt x="0" y="0"/>
                  </a:moveTo>
                  <a:lnTo>
                    <a:pt x="0" y="63432"/>
                  </a:lnTo>
                  <a:lnTo>
                    <a:pt x="9695" y="63432"/>
                  </a:lnTo>
                  <a:lnTo>
                    <a:pt x="9695" y="0"/>
                  </a:lnTo>
                  <a:close/>
                </a:path>
              </a:pathLst>
            </a:custGeom>
            <a:grpFill/>
            <a:ln>
              <a:noFill/>
            </a:ln>
          </p:spPr>
          <p:txBody>
            <a:bodyPr spcFirstLastPara="1" wrap="square" lIns="120930" tIns="120930" rIns="120930" bIns="120930" anchor="ctr" anchorCtr="0">
              <a:noAutofit/>
            </a:bodyPr>
            <a:lstStyle/>
            <a:p>
              <a:endParaRPr sz="2381"/>
            </a:p>
          </p:txBody>
        </p:sp>
        <p:sp>
          <p:nvSpPr>
            <p:cNvPr id="27" name="Google Shape;2186;p55">
              <a:extLst>
                <a:ext uri="{FF2B5EF4-FFF2-40B4-BE49-F238E27FC236}">
                  <a16:creationId xmlns:a16="http://schemas.microsoft.com/office/drawing/2014/main" id="{8A2394D0-0C71-A625-4A37-6293A1180A08}"/>
                </a:ext>
              </a:extLst>
            </p:cNvPr>
            <p:cNvSpPr/>
            <p:nvPr/>
          </p:nvSpPr>
          <p:spPr>
            <a:xfrm rot="5400000">
              <a:off x="6652919"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accent1"/>
            </a:solidFill>
            <a:ln>
              <a:noFill/>
            </a:ln>
          </p:spPr>
          <p:txBody>
            <a:bodyPr spcFirstLastPara="1" wrap="square" lIns="120930" tIns="120930" rIns="120930" bIns="120930" anchor="ctr" anchorCtr="0">
              <a:noAutofit/>
            </a:bodyPr>
            <a:lstStyle/>
            <a:p>
              <a:endParaRPr sz="2381" dirty="0"/>
            </a:p>
          </p:txBody>
        </p:sp>
        <p:sp>
          <p:nvSpPr>
            <p:cNvPr id="28" name="Google Shape;2187;p55">
              <a:extLst>
                <a:ext uri="{FF2B5EF4-FFF2-40B4-BE49-F238E27FC236}">
                  <a16:creationId xmlns:a16="http://schemas.microsoft.com/office/drawing/2014/main" id="{D65CE851-299C-9271-DAF8-EC3F8C85B342}"/>
                </a:ext>
              </a:extLst>
            </p:cNvPr>
            <p:cNvSpPr/>
            <p:nvPr/>
          </p:nvSpPr>
          <p:spPr>
            <a:xfrm rot="5400000">
              <a:off x="7062803" y="2862835"/>
              <a:ext cx="328525" cy="332230"/>
            </a:xfrm>
            <a:custGeom>
              <a:avLst/>
              <a:gdLst/>
              <a:ahLst/>
              <a:cxnLst/>
              <a:rect l="l" t="t" r="r" b="b"/>
              <a:pathLst>
                <a:path w="9696" h="63433" extrusionOk="0">
                  <a:moveTo>
                    <a:pt x="0" y="0"/>
                  </a:moveTo>
                  <a:lnTo>
                    <a:pt x="0" y="63432"/>
                  </a:lnTo>
                  <a:lnTo>
                    <a:pt x="9695" y="63432"/>
                  </a:lnTo>
                  <a:lnTo>
                    <a:pt x="9695" y="0"/>
                  </a:lnTo>
                  <a:close/>
                </a:path>
              </a:pathLst>
            </a:custGeom>
            <a:grpFill/>
            <a:ln>
              <a:noFill/>
            </a:ln>
          </p:spPr>
          <p:txBody>
            <a:bodyPr spcFirstLastPara="1" wrap="square" lIns="120930" tIns="120930" rIns="120930" bIns="120930" anchor="ctr" anchorCtr="0">
              <a:noAutofit/>
            </a:bodyPr>
            <a:lstStyle/>
            <a:p>
              <a:endParaRPr sz="2381"/>
            </a:p>
          </p:txBody>
        </p:sp>
        <p:sp>
          <p:nvSpPr>
            <p:cNvPr id="29" name="Google Shape;2188;p55">
              <a:extLst>
                <a:ext uri="{FF2B5EF4-FFF2-40B4-BE49-F238E27FC236}">
                  <a16:creationId xmlns:a16="http://schemas.microsoft.com/office/drawing/2014/main" id="{DEC57DE5-C46E-D74B-4CFF-9A495BB9D11F}"/>
                </a:ext>
              </a:extLst>
            </p:cNvPr>
            <p:cNvSpPr/>
            <p:nvPr/>
          </p:nvSpPr>
          <p:spPr>
            <a:xfrm rot="5400000">
              <a:off x="7472687" y="2862835"/>
              <a:ext cx="328525" cy="332230"/>
            </a:xfrm>
            <a:custGeom>
              <a:avLst/>
              <a:gdLst/>
              <a:ahLst/>
              <a:cxnLst/>
              <a:rect l="l" t="t" r="r" b="b"/>
              <a:pathLst>
                <a:path w="9696" h="63433" extrusionOk="0">
                  <a:moveTo>
                    <a:pt x="0" y="0"/>
                  </a:moveTo>
                  <a:lnTo>
                    <a:pt x="0" y="63432"/>
                  </a:lnTo>
                  <a:lnTo>
                    <a:pt x="9695" y="63432"/>
                  </a:lnTo>
                  <a:lnTo>
                    <a:pt x="9695" y="0"/>
                  </a:lnTo>
                  <a:close/>
                </a:path>
              </a:pathLst>
            </a:custGeom>
            <a:solidFill>
              <a:schemeClr val="accent1"/>
            </a:solidFill>
            <a:ln>
              <a:noFill/>
            </a:ln>
          </p:spPr>
          <p:txBody>
            <a:bodyPr spcFirstLastPara="1" wrap="square" lIns="120930" tIns="120930" rIns="120930" bIns="120930" anchor="ctr" anchorCtr="0">
              <a:noAutofit/>
            </a:bodyPr>
            <a:lstStyle/>
            <a:p>
              <a:endParaRPr sz="2381" dirty="0"/>
            </a:p>
          </p:txBody>
        </p:sp>
        <p:sp>
          <p:nvSpPr>
            <p:cNvPr id="30" name="Google Shape;2189;p55">
              <a:extLst>
                <a:ext uri="{FF2B5EF4-FFF2-40B4-BE49-F238E27FC236}">
                  <a16:creationId xmlns:a16="http://schemas.microsoft.com/office/drawing/2014/main" id="{D76B1144-39B3-454C-20F3-C059CC16DCA0}"/>
                </a:ext>
              </a:extLst>
            </p:cNvPr>
            <p:cNvSpPr/>
            <p:nvPr/>
          </p:nvSpPr>
          <p:spPr>
            <a:xfrm rot="5400000">
              <a:off x="7882570" y="2862835"/>
              <a:ext cx="328525" cy="332230"/>
            </a:xfrm>
            <a:custGeom>
              <a:avLst/>
              <a:gdLst/>
              <a:ahLst/>
              <a:cxnLst/>
              <a:rect l="l" t="t" r="r" b="b"/>
              <a:pathLst>
                <a:path w="9696" h="63433" extrusionOk="0">
                  <a:moveTo>
                    <a:pt x="0" y="0"/>
                  </a:moveTo>
                  <a:lnTo>
                    <a:pt x="0" y="63432"/>
                  </a:lnTo>
                  <a:lnTo>
                    <a:pt x="9695" y="63432"/>
                  </a:lnTo>
                  <a:lnTo>
                    <a:pt x="9695" y="0"/>
                  </a:lnTo>
                  <a:close/>
                </a:path>
              </a:pathLst>
            </a:custGeom>
            <a:grpFill/>
            <a:ln>
              <a:noFill/>
            </a:ln>
          </p:spPr>
          <p:txBody>
            <a:bodyPr spcFirstLastPara="1" wrap="square" lIns="120930" tIns="120930" rIns="120930" bIns="120930" anchor="ctr" anchorCtr="0">
              <a:noAutofit/>
            </a:bodyPr>
            <a:lstStyle/>
            <a:p>
              <a:endParaRPr sz="2381" dirty="0"/>
            </a:p>
          </p:txBody>
        </p:sp>
      </p:grpSp>
      <p:cxnSp>
        <p:nvCxnSpPr>
          <p:cNvPr id="31" name="Google Shape;2190;p55">
            <a:extLst>
              <a:ext uri="{FF2B5EF4-FFF2-40B4-BE49-F238E27FC236}">
                <a16:creationId xmlns:a16="http://schemas.microsoft.com/office/drawing/2014/main" id="{3911139F-9DB5-B0D7-195A-651703D6C3DE}"/>
              </a:ext>
            </a:extLst>
          </p:cNvPr>
          <p:cNvCxnSpPr>
            <a:cxnSpLocks/>
          </p:cNvCxnSpPr>
          <p:nvPr/>
        </p:nvCxnSpPr>
        <p:spPr>
          <a:xfrm rot="10800000">
            <a:off x="4099376" y="2586967"/>
            <a:ext cx="1768904" cy="207949"/>
          </a:xfrm>
          <a:prstGeom prst="bentConnector3">
            <a:avLst>
              <a:gd name="adj1" fmla="val 50000"/>
            </a:avLst>
          </a:prstGeom>
          <a:noFill/>
          <a:ln w="28575" cap="flat" cmpd="sng">
            <a:solidFill>
              <a:schemeClr val="accent6"/>
            </a:solidFill>
            <a:prstDash val="solid"/>
            <a:round/>
            <a:headEnd type="none" w="med" len="med"/>
            <a:tailEnd type="diamond" w="med" len="med"/>
          </a:ln>
        </p:spPr>
      </p:cxnSp>
      <p:cxnSp>
        <p:nvCxnSpPr>
          <p:cNvPr id="32" name="Google Shape;2190;p55">
            <a:extLst>
              <a:ext uri="{FF2B5EF4-FFF2-40B4-BE49-F238E27FC236}">
                <a16:creationId xmlns:a16="http://schemas.microsoft.com/office/drawing/2014/main" id="{31F3F31E-5617-8EA5-F9DF-5E17F69DE58A}"/>
              </a:ext>
            </a:extLst>
          </p:cNvPr>
          <p:cNvCxnSpPr>
            <a:cxnSpLocks/>
          </p:cNvCxnSpPr>
          <p:nvPr/>
        </p:nvCxnSpPr>
        <p:spPr>
          <a:xfrm flipV="1">
            <a:off x="6323723" y="4790651"/>
            <a:ext cx="1730508" cy="241789"/>
          </a:xfrm>
          <a:prstGeom prst="bentConnector3">
            <a:avLst>
              <a:gd name="adj1" fmla="val 50000"/>
            </a:avLst>
          </a:prstGeom>
          <a:noFill/>
          <a:ln w="28575" cap="flat" cmpd="sng">
            <a:solidFill>
              <a:schemeClr val="accent6"/>
            </a:solidFill>
            <a:prstDash val="solid"/>
            <a:round/>
            <a:headEnd type="none" w="med" len="med"/>
            <a:tailEnd type="diamond" w="med" len="med"/>
          </a:ln>
        </p:spPr>
      </p:cxnSp>
      <p:cxnSp>
        <p:nvCxnSpPr>
          <p:cNvPr id="33" name="Google Shape;2190;p55">
            <a:extLst>
              <a:ext uri="{FF2B5EF4-FFF2-40B4-BE49-F238E27FC236}">
                <a16:creationId xmlns:a16="http://schemas.microsoft.com/office/drawing/2014/main" id="{6C67E6DE-F4A4-5D57-B7C8-226029A50872}"/>
              </a:ext>
            </a:extLst>
          </p:cNvPr>
          <p:cNvCxnSpPr>
            <a:cxnSpLocks/>
          </p:cNvCxnSpPr>
          <p:nvPr/>
        </p:nvCxnSpPr>
        <p:spPr>
          <a:xfrm flipV="1">
            <a:off x="6323723" y="3390621"/>
            <a:ext cx="1730508" cy="241789"/>
          </a:xfrm>
          <a:prstGeom prst="bentConnector3">
            <a:avLst>
              <a:gd name="adj1" fmla="val 50000"/>
            </a:avLst>
          </a:prstGeom>
          <a:noFill/>
          <a:ln w="28575" cap="flat" cmpd="sng">
            <a:solidFill>
              <a:schemeClr val="accent6"/>
            </a:solidFill>
            <a:prstDash val="solid"/>
            <a:round/>
            <a:headEnd type="none" w="med" len="med"/>
            <a:tailEnd type="diamond" w="med" len="med"/>
          </a:ln>
        </p:spPr>
      </p:cxnSp>
      <p:sp>
        <p:nvSpPr>
          <p:cNvPr id="35" name="Subtitle 2"/>
          <p:cNvSpPr txBox="1">
            <a:spLocks/>
          </p:cNvSpPr>
          <p:nvPr/>
        </p:nvSpPr>
        <p:spPr>
          <a:xfrm>
            <a:off x="2934789" y="3820382"/>
            <a:ext cx="893279" cy="332957"/>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en-US" sz="1600" dirty="0">
                <a:solidFill>
                  <a:schemeClr val="tx2">
                    <a:lumMod val="75000"/>
                  </a:schemeClr>
                </a:solidFill>
                <a:latin typeface="Arial" charset="0"/>
                <a:ea typeface="Arial" charset="0"/>
                <a:cs typeface="Arial" charset="0"/>
              </a:rPr>
              <a:t>Privacy</a:t>
            </a:r>
          </a:p>
          <a:p>
            <a:pPr algn="just">
              <a:lnSpc>
                <a:spcPct val="100000"/>
              </a:lnSpc>
            </a:pPr>
            <a:endParaRPr lang="en-US" sz="1400" dirty="0">
              <a:solidFill>
                <a:schemeClr val="tx2">
                  <a:lumMod val="75000"/>
                </a:schemeClr>
              </a:solidFill>
              <a:latin typeface="Arial" panose="020B0604020202020204" pitchFamily="34" charset="0"/>
              <a:ea typeface="Arial" charset="0"/>
              <a:cs typeface="Arial" panose="020B0604020202020204" pitchFamily="34" charset="0"/>
            </a:endParaRPr>
          </a:p>
        </p:txBody>
      </p:sp>
      <p:sp>
        <p:nvSpPr>
          <p:cNvPr id="36" name="Subtitle 2"/>
          <p:cNvSpPr txBox="1">
            <a:spLocks/>
          </p:cNvSpPr>
          <p:nvPr/>
        </p:nvSpPr>
        <p:spPr>
          <a:xfrm>
            <a:off x="8226996" y="3228965"/>
            <a:ext cx="2082127" cy="4034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en-US" sz="1600" dirty="0">
                <a:solidFill>
                  <a:schemeClr val="tx2">
                    <a:lumMod val="75000"/>
                  </a:schemeClr>
                </a:solidFill>
                <a:latin typeface="Arial" charset="0"/>
                <a:ea typeface="Arial" charset="0"/>
                <a:cs typeface="Arial" charset="0"/>
              </a:rPr>
              <a:t> Equality and civil rights</a:t>
            </a:r>
          </a:p>
        </p:txBody>
      </p:sp>
      <p:sp>
        <p:nvSpPr>
          <p:cNvPr id="34" name="Subtitle 2"/>
          <p:cNvSpPr txBox="1">
            <a:spLocks/>
          </p:cNvSpPr>
          <p:nvPr/>
        </p:nvSpPr>
        <p:spPr>
          <a:xfrm>
            <a:off x="8226996" y="4624172"/>
            <a:ext cx="3220172" cy="33295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en-US" sz="1600" dirty="0">
                <a:solidFill>
                  <a:schemeClr val="tx2">
                    <a:lumMod val="75000"/>
                  </a:schemeClr>
                </a:solidFill>
                <a:latin typeface="Arial" charset="0"/>
                <a:ea typeface="Arial" charset="0"/>
                <a:cs typeface="Arial" charset="0"/>
              </a:rPr>
              <a:t>Protection</a:t>
            </a:r>
            <a:r>
              <a:rPr lang="en-US" sz="1600" dirty="0">
                <a:latin typeface="Arial" panose="020B0604020202020204" pitchFamily="34" charset="0"/>
                <a:cs typeface="Arial" panose="020B0604020202020204" pitchFamily="34" charset="0"/>
              </a:rPr>
              <a:t> </a:t>
            </a:r>
            <a:r>
              <a:rPr lang="en-US" sz="1600" dirty="0">
                <a:solidFill>
                  <a:schemeClr val="tx2">
                    <a:lumMod val="75000"/>
                  </a:schemeClr>
                </a:solidFill>
                <a:latin typeface="Arial" charset="0"/>
                <a:ea typeface="Arial" charset="0"/>
                <a:cs typeface="Arial" charset="0"/>
              </a:rPr>
              <a:t>of personal data</a:t>
            </a:r>
          </a:p>
          <a:p>
            <a:pPr algn="just">
              <a:lnSpc>
                <a:spcPct val="100000"/>
              </a:lnSpc>
            </a:pPr>
            <a:endParaRPr lang="en-US" sz="1600" dirty="0" smtClean="0">
              <a:latin typeface="Arial" panose="020B0604020202020204" pitchFamily="34" charset="0"/>
              <a:cs typeface="Arial" panose="020B0604020202020204" pitchFamily="34" charset="0"/>
            </a:endParaRPr>
          </a:p>
          <a:p>
            <a:pPr algn="just">
              <a:lnSpc>
                <a:spcPct val="100000"/>
              </a:lnSpc>
            </a:pPr>
            <a:endParaRPr lang="en-US" sz="1600" dirty="0">
              <a:solidFill>
                <a:schemeClr val="tx2">
                  <a:lumMod val="75000"/>
                </a:schemeClr>
              </a:solidFill>
              <a:latin typeface="Arial" panose="020B0604020202020204" pitchFamily="34" charset="0"/>
              <a:ea typeface="Arial" charset="0"/>
              <a:cs typeface="Arial" panose="020B0604020202020204" pitchFamily="34" charset="0"/>
            </a:endParaRPr>
          </a:p>
        </p:txBody>
      </p:sp>
      <p:sp>
        <p:nvSpPr>
          <p:cNvPr id="37" name="Subtitle 2"/>
          <p:cNvSpPr txBox="1">
            <a:spLocks/>
          </p:cNvSpPr>
          <p:nvPr/>
        </p:nvSpPr>
        <p:spPr>
          <a:xfrm>
            <a:off x="1909461" y="5080502"/>
            <a:ext cx="1918608" cy="6213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en-US" sz="1600" dirty="0">
                <a:solidFill>
                  <a:schemeClr val="tx2">
                    <a:lumMod val="75000"/>
                  </a:schemeClr>
                </a:solidFill>
                <a:latin typeface="Arial" charset="0"/>
                <a:ea typeface="Arial" charset="0"/>
                <a:cs typeface="Arial" charset="0"/>
              </a:rPr>
              <a:t>Competition and protection of consumer rights</a:t>
            </a:r>
          </a:p>
          <a:p>
            <a:pPr algn="just">
              <a:lnSpc>
                <a:spcPct val="100000"/>
              </a:lnSpc>
            </a:pPr>
            <a:endParaRPr lang="en-US" sz="1600" dirty="0">
              <a:solidFill>
                <a:schemeClr val="tx2">
                  <a:lumMod val="75000"/>
                </a:schemeClr>
              </a:solidFill>
              <a:latin typeface="Arial" charset="0"/>
              <a:ea typeface="Arial" charset="0"/>
              <a:cs typeface="Arial" charset="0"/>
            </a:endParaRPr>
          </a:p>
        </p:txBody>
      </p:sp>
      <p:cxnSp>
        <p:nvCxnSpPr>
          <p:cNvPr id="38" name="Google Shape;2190;p55">
            <a:extLst>
              <a:ext uri="{FF2B5EF4-FFF2-40B4-BE49-F238E27FC236}">
                <a16:creationId xmlns:a16="http://schemas.microsoft.com/office/drawing/2014/main" id="{F6794CD3-2198-E795-B175-6EE180B2CCE6}"/>
              </a:ext>
            </a:extLst>
          </p:cNvPr>
          <p:cNvCxnSpPr>
            <a:cxnSpLocks/>
          </p:cNvCxnSpPr>
          <p:nvPr/>
        </p:nvCxnSpPr>
        <p:spPr>
          <a:xfrm rot="10800000">
            <a:off x="4099372" y="3986861"/>
            <a:ext cx="1768904" cy="207949"/>
          </a:xfrm>
          <a:prstGeom prst="bentConnector3">
            <a:avLst>
              <a:gd name="adj1" fmla="val 50000"/>
            </a:avLst>
          </a:prstGeom>
          <a:noFill/>
          <a:ln w="28575" cap="flat" cmpd="sng">
            <a:solidFill>
              <a:schemeClr val="accent6"/>
            </a:solidFill>
            <a:prstDash val="solid"/>
            <a:round/>
            <a:headEnd type="none" w="med" len="med"/>
            <a:tailEnd type="diamond" w="med" len="med"/>
          </a:ln>
        </p:spPr>
      </p:cxnSp>
      <p:sp>
        <p:nvSpPr>
          <p:cNvPr id="39" name="Google Shape;2181;p55">
            <a:extLst>
              <a:ext uri="{FF2B5EF4-FFF2-40B4-BE49-F238E27FC236}">
                <a16:creationId xmlns:a16="http://schemas.microsoft.com/office/drawing/2014/main" id="{D5AB4C7F-EA6C-8FBA-91B5-48A1FA50D9B0}"/>
              </a:ext>
            </a:extLst>
          </p:cNvPr>
          <p:cNvSpPr/>
          <p:nvPr/>
        </p:nvSpPr>
        <p:spPr>
          <a:xfrm>
            <a:off x="5868278" y="4075327"/>
            <a:ext cx="455443" cy="226892"/>
          </a:xfrm>
          <a:custGeom>
            <a:avLst/>
            <a:gdLst/>
            <a:ahLst/>
            <a:cxnLst/>
            <a:rect l="l" t="t" r="r" b="b"/>
            <a:pathLst>
              <a:path w="9696" h="63433" extrusionOk="0">
                <a:moveTo>
                  <a:pt x="0" y="0"/>
                </a:moveTo>
                <a:lnTo>
                  <a:pt x="0" y="63432"/>
                </a:lnTo>
                <a:lnTo>
                  <a:pt x="9695" y="63432"/>
                </a:lnTo>
                <a:lnTo>
                  <a:pt x="9695" y="0"/>
                </a:lnTo>
                <a:close/>
              </a:path>
            </a:pathLst>
          </a:custGeom>
          <a:solidFill>
            <a:schemeClr val="accent6"/>
          </a:solidFill>
          <a:ln>
            <a:noFill/>
          </a:ln>
        </p:spPr>
        <p:txBody>
          <a:bodyPr spcFirstLastPara="1" wrap="square" lIns="120930" tIns="120930" rIns="120930" bIns="120930" anchor="ctr" anchorCtr="0">
            <a:noAutofit/>
          </a:bodyPr>
          <a:lstStyle/>
          <a:p>
            <a:endParaRPr sz="2381" dirty="0"/>
          </a:p>
        </p:txBody>
      </p:sp>
      <p:sp>
        <p:nvSpPr>
          <p:cNvPr id="40" name="Google Shape;2176;p55">
            <a:extLst>
              <a:ext uri="{FF2B5EF4-FFF2-40B4-BE49-F238E27FC236}">
                <a16:creationId xmlns:a16="http://schemas.microsoft.com/office/drawing/2014/main" id="{65B7868F-C8C3-FEF8-814B-B549AFA41501}"/>
              </a:ext>
            </a:extLst>
          </p:cNvPr>
          <p:cNvSpPr/>
          <p:nvPr/>
        </p:nvSpPr>
        <p:spPr>
          <a:xfrm>
            <a:off x="5864939" y="5474951"/>
            <a:ext cx="455443" cy="226892"/>
          </a:xfrm>
          <a:custGeom>
            <a:avLst/>
            <a:gdLst/>
            <a:ahLst/>
            <a:cxnLst/>
            <a:rect l="l" t="t" r="r" b="b"/>
            <a:pathLst>
              <a:path w="9696" h="63433" extrusionOk="0">
                <a:moveTo>
                  <a:pt x="0" y="0"/>
                </a:moveTo>
                <a:lnTo>
                  <a:pt x="0" y="63432"/>
                </a:lnTo>
                <a:lnTo>
                  <a:pt x="9695" y="63432"/>
                </a:lnTo>
                <a:lnTo>
                  <a:pt x="9695" y="0"/>
                </a:lnTo>
                <a:close/>
              </a:path>
            </a:pathLst>
          </a:custGeom>
          <a:solidFill>
            <a:schemeClr val="accent6"/>
          </a:solidFill>
          <a:ln>
            <a:noFill/>
          </a:ln>
        </p:spPr>
        <p:txBody>
          <a:bodyPr spcFirstLastPara="1" wrap="square" lIns="120930" tIns="120930" rIns="120930" bIns="120930" anchor="ctr" anchorCtr="0">
            <a:noAutofit/>
          </a:bodyPr>
          <a:lstStyle/>
          <a:p>
            <a:endParaRPr sz="2381" dirty="0"/>
          </a:p>
        </p:txBody>
      </p:sp>
      <p:cxnSp>
        <p:nvCxnSpPr>
          <p:cNvPr id="41" name="Google Shape;2190;p55">
            <a:extLst>
              <a:ext uri="{FF2B5EF4-FFF2-40B4-BE49-F238E27FC236}">
                <a16:creationId xmlns:a16="http://schemas.microsoft.com/office/drawing/2014/main" id="{F6794CD3-2198-E795-B175-6EE180B2CCE6}"/>
              </a:ext>
            </a:extLst>
          </p:cNvPr>
          <p:cNvCxnSpPr>
            <a:cxnSpLocks/>
          </p:cNvCxnSpPr>
          <p:nvPr/>
        </p:nvCxnSpPr>
        <p:spPr>
          <a:xfrm rot="10800000">
            <a:off x="4092694" y="5355630"/>
            <a:ext cx="1768904" cy="207949"/>
          </a:xfrm>
          <a:prstGeom prst="bentConnector3">
            <a:avLst>
              <a:gd name="adj1" fmla="val 50000"/>
            </a:avLst>
          </a:prstGeom>
          <a:noFill/>
          <a:ln w="28575" cap="flat" cmpd="sng">
            <a:solidFill>
              <a:schemeClr val="accent6"/>
            </a:solidFill>
            <a:prstDash val="solid"/>
            <a:round/>
            <a:headEnd type="none" w="med" len="med"/>
            <a:tailEnd type="diamond" w="med" len="med"/>
          </a:ln>
        </p:spPr>
      </p:cxnSp>
      <p:sp>
        <p:nvSpPr>
          <p:cNvPr id="3" name="Slide Number Placeholder 2"/>
          <p:cNvSpPr>
            <a:spLocks noGrp="1"/>
          </p:cNvSpPr>
          <p:nvPr>
            <p:ph type="sldNum" sz="quarter" idx="12"/>
          </p:nvPr>
        </p:nvSpPr>
        <p:spPr/>
        <p:txBody>
          <a:bodyPr/>
          <a:lstStyle/>
          <a:p>
            <a:fld id="{05A1589B-7346-4F8D-AD2E-4E0DB7CF2240}" type="slidenum">
              <a:rPr lang="en-US" smtClean="0"/>
              <a:t>6</a:t>
            </a:fld>
            <a:endParaRPr lang="en-US"/>
          </a:p>
        </p:txBody>
      </p:sp>
    </p:spTree>
    <p:extLst>
      <p:ext uri="{BB962C8B-B14F-4D97-AF65-F5344CB8AC3E}">
        <p14:creationId xmlns:p14="http://schemas.microsoft.com/office/powerpoint/2010/main" val="17968818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8" y="279400"/>
            <a:ext cx="9144000" cy="770467"/>
          </a:xfrm>
        </p:spPr>
        <p:txBody>
          <a:bodyPr>
            <a:normAutofit fontScale="90000"/>
          </a:bodyPr>
          <a:lstStyle/>
          <a:p>
            <a:pPr algn="l"/>
            <a:r>
              <a:rPr lang="en-US" sz="4000" b="1" dirty="0">
                <a:solidFill>
                  <a:srgbClr val="FD5620"/>
                </a:solidFill>
                <a:latin typeface="Arial Black" charset="0"/>
                <a:ea typeface="Arial Black" charset="0"/>
                <a:cs typeface="Arial Black" charset="0"/>
              </a:rPr>
              <a:t>Legal Framework of AI in Georgia</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Subtitle 2"/>
          <p:cNvSpPr txBox="1">
            <a:spLocks/>
          </p:cNvSpPr>
          <p:nvPr/>
        </p:nvSpPr>
        <p:spPr>
          <a:xfrm>
            <a:off x="616143" y="3045733"/>
            <a:ext cx="2031939" cy="80735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en-US" sz="1600" b="1" dirty="0">
                <a:solidFill>
                  <a:schemeClr val="tx2">
                    <a:lumMod val="75000"/>
                  </a:schemeClr>
                </a:solidFill>
                <a:latin typeface="Arial" charset="0"/>
                <a:ea typeface="Arial" charset="0"/>
                <a:cs typeface="Arial" charset="0"/>
              </a:rPr>
              <a:t>General and Special Normative Acts</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sp>
        <p:nvSpPr>
          <p:cNvPr id="49" name="Subtitle 2"/>
          <p:cNvSpPr txBox="1">
            <a:spLocks/>
          </p:cNvSpPr>
          <p:nvPr/>
        </p:nvSpPr>
        <p:spPr>
          <a:xfrm>
            <a:off x="4468465" y="1755384"/>
            <a:ext cx="3382069" cy="80735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en-US" sz="1600" b="1" dirty="0">
                <a:solidFill>
                  <a:schemeClr val="tx2">
                    <a:lumMod val="75000"/>
                  </a:schemeClr>
                </a:solidFill>
                <a:latin typeface="Arial" charset="0"/>
                <a:ea typeface="Arial" charset="0"/>
                <a:cs typeface="Arial" charset="0"/>
              </a:rPr>
              <a:t>AI Strategy, as Part of Digital transformation Strategy of Georgia</a:t>
            </a:r>
            <a:endParaRPr lang="ka-GE" sz="1600" b="1" dirty="0">
              <a:solidFill>
                <a:schemeClr val="tx2">
                  <a:lumMod val="75000"/>
                </a:schemeClr>
              </a:solidFill>
              <a:latin typeface="Arial" charset="0"/>
              <a:ea typeface="Arial" charset="0"/>
              <a:cs typeface="Arial" charset="0"/>
            </a:endParaRPr>
          </a:p>
          <a:p>
            <a:pPr algn="just">
              <a:lnSpc>
                <a:spcPct val="100000"/>
              </a:lnSpc>
            </a:pPr>
            <a:endParaRPr lang="en-US" sz="1600" dirty="0">
              <a:solidFill>
                <a:schemeClr val="tx2">
                  <a:lumMod val="75000"/>
                </a:schemeClr>
              </a:solidFill>
              <a:latin typeface="Arial" panose="020B0604020202020204" pitchFamily="34" charset="0"/>
              <a:ea typeface="Arial" charset="0"/>
              <a:cs typeface="Arial" panose="020B0604020202020204" pitchFamily="34" charset="0"/>
            </a:endParaRPr>
          </a:p>
        </p:txBody>
      </p:sp>
      <p:sp>
        <p:nvSpPr>
          <p:cNvPr id="50" name="Subtitle 2"/>
          <p:cNvSpPr txBox="1">
            <a:spLocks/>
          </p:cNvSpPr>
          <p:nvPr/>
        </p:nvSpPr>
        <p:spPr>
          <a:xfrm>
            <a:off x="8524451" y="2788802"/>
            <a:ext cx="3201882" cy="14318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en-US" sz="1600" b="1" dirty="0">
                <a:solidFill>
                  <a:schemeClr val="tx2">
                    <a:lumMod val="75000"/>
                  </a:schemeClr>
                </a:solidFill>
                <a:latin typeface="Arial" charset="0"/>
                <a:ea typeface="Arial" charset="0"/>
                <a:cs typeface="Arial" charset="0"/>
              </a:rPr>
              <a:t>The Problem of Breaking the Jurisdictional Boundaries of Law (Internet and Jurisdiction, The Issue of Recognizing AI as a subject of Law)</a:t>
            </a:r>
          </a:p>
          <a:p>
            <a:pPr algn="just">
              <a:lnSpc>
                <a:spcPct val="100000"/>
              </a:lnSpc>
            </a:pPr>
            <a:endParaRPr lang="en-US" sz="1600" b="1" dirty="0">
              <a:solidFill>
                <a:schemeClr val="tx2">
                  <a:lumMod val="75000"/>
                </a:schemeClr>
              </a:solidFill>
              <a:latin typeface="Arial" panose="020B0604020202020204" pitchFamily="34" charset="0"/>
              <a:ea typeface="Arial" charset="0"/>
              <a:cs typeface="Arial" panose="020B0604020202020204" pitchFamily="34" charset="0"/>
            </a:endParaRPr>
          </a:p>
        </p:txBody>
      </p:sp>
      <p:grpSp>
        <p:nvGrpSpPr>
          <p:cNvPr id="23" name="Group 22"/>
          <p:cNvGrpSpPr/>
          <p:nvPr/>
        </p:nvGrpSpPr>
        <p:grpSpPr>
          <a:xfrm>
            <a:off x="2648082" y="2618339"/>
            <a:ext cx="6532426" cy="3343079"/>
            <a:chOff x="2632749" y="3278001"/>
            <a:chExt cx="6532426" cy="3343079"/>
          </a:xfrm>
        </p:grpSpPr>
        <p:sp>
          <p:nvSpPr>
            <p:cNvPr id="24" name="Freeform: Shape 24">
              <a:extLst>
                <a:ext uri="{FF2B5EF4-FFF2-40B4-BE49-F238E27FC236}">
                  <a16:creationId xmlns:a16="http://schemas.microsoft.com/office/drawing/2014/main" id="{C6AD8DBC-FB9C-C4DD-EFB2-26A98C8548B8}"/>
                </a:ext>
              </a:extLst>
            </p:cNvPr>
            <p:cNvSpPr/>
            <p:nvPr/>
          </p:nvSpPr>
          <p:spPr>
            <a:xfrm>
              <a:off x="2632749" y="3278001"/>
              <a:ext cx="3225318" cy="3343079"/>
            </a:xfrm>
            <a:custGeom>
              <a:avLst/>
              <a:gdLst>
                <a:gd name="connsiteX0" fmla="*/ 2317159 w 4634318"/>
                <a:gd name="connsiteY0" fmla="*/ 0 h 2316279"/>
                <a:gd name="connsiteX1" fmla="*/ 2745163 w 4634318"/>
                <a:gd name="connsiteY1" fmla="*/ 177285 h 2316279"/>
                <a:gd name="connsiteX2" fmla="*/ 4457127 w 4634318"/>
                <a:gd name="connsiteY2" fmla="*/ 1889248 h 2316279"/>
                <a:gd name="connsiteX3" fmla="*/ 4623331 w 4634318"/>
                <a:gd name="connsiteY3" fmla="*/ 2201646 h 2316279"/>
                <a:gd name="connsiteX4" fmla="*/ 4634318 w 4634318"/>
                <a:gd name="connsiteY4" fmla="*/ 2316278 h 2316279"/>
                <a:gd name="connsiteX5" fmla="*/ 3928522 w 4634318"/>
                <a:gd name="connsiteY5" fmla="*/ 2316279 h 2316279"/>
                <a:gd name="connsiteX6" fmla="*/ 3908796 w 4634318"/>
                <a:gd name="connsiteY6" fmla="*/ 2214906 h 2316279"/>
                <a:gd name="connsiteX7" fmla="*/ 3849050 w 4634318"/>
                <a:gd name="connsiteY7" fmla="*/ 2124934 h 2316279"/>
                <a:gd name="connsiteX8" fmla="*/ 2509477 w 4634318"/>
                <a:gd name="connsiteY8" fmla="*/ 785362 h 2316279"/>
                <a:gd name="connsiteX9" fmla="*/ 2124841 w 4634318"/>
                <a:gd name="connsiteY9" fmla="*/ 785362 h 2316279"/>
                <a:gd name="connsiteX10" fmla="*/ 785268 w 4634318"/>
                <a:gd name="connsiteY10" fmla="*/ 2124934 h 2316279"/>
                <a:gd name="connsiteX11" fmla="*/ 725523 w 4634318"/>
                <a:gd name="connsiteY11" fmla="*/ 2214906 h 2316279"/>
                <a:gd name="connsiteX12" fmla="*/ 705797 w 4634318"/>
                <a:gd name="connsiteY12" fmla="*/ 2316278 h 2316279"/>
                <a:gd name="connsiteX13" fmla="*/ 0 w 4634318"/>
                <a:gd name="connsiteY13" fmla="*/ 2316278 h 2316279"/>
                <a:gd name="connsiteX14" fmla="*/ 10987 w 4634318"/>
                <a:gd name="connsiteY14" fmla="*/ 2201646 h 2316279"/>
                <a:gd name="connsiteX15" fmla="*/ 177192 w 4634318"/>
                <a:gd name="connsiteY15" fmla="*/ 1889248 h 2316279"/>
                <a:gd name="connsiteX16" fmla="*/ 1889155 w 4634318"/>
                <a:gd name="connsiteY16" fmla="*/ 177285 h 2316279"/>
                <a:gd name="connsiteX17" fmla="*/ 2317159 w 4634318"/>
                <a:gd name="connsiteY17" fmla="*/ 0 h 2316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34318" h="2316279">
                  <a:moveTo>
                    <a:pt x="2317159" y="0"/>
                  </a:moveTo>
                  <a:cubicBezTo>
                    <a:pt x="2472067" y="0"/>
                    <a:pt x="2626973" y="59095"/>
                    <a:pt x="2745163" y="177285"/>
                  </a:cubicBezTo>
                  <a:lnTo>
                    <a:pt x="4457127" y="1889248"/>
                  </a:lnTo>
                  <a:cubicBezTo>
                    <a:pt x="4545770" y="1977891"/>
                    <a:pt x="4601171" y="2087187"/>
                    <a:pt x="4623331" y="2201646"/>
                  </a:cubicBezTo>
                  <a:lnTo>
                    <a:pt x="4634318" y="2316278"/>
                  </a:lnTo>
                  <a:lnTo>
                    <a:pt x="3928522" y="2316279"/>
                  </a:lnTo>
                  <a:lnTo>
                    <a:pt x="3908796" y="2214906"/>
                  </a:lnTo>
                  <a:cubicBezTo>
                    <a:pt x="3895519" y="2182167"/>
                    <a:pt x="3875604" y="2151487"/>
                    <a:pt x="3849050" y="2124934"/>
                  </a:cubicBezTo>
                  <a:lnTo>
                    <a:pt x="2509477" y="785362"/>
                  </a:lnTo>
                  <a:cubicBezTo>
                    <a:pt x="2403263" y="679147"/>
                    <a:pt x="2231056" y="679147"/>
                    <a:pt x="2124841" y="785362"/>
                  </a:cubicBezTo>
                  <a:lnTo>
                    <a:pt x="785268" y="2124934"/>
                  </a:lnTo>
                  <a:cubicBezTo>
                    <a:pt x="758715" y="2151487"/>
                    <a:pt x="738800" y="2182166"/>
                    <a:pt x="725523" y="2214906"/>
                  </a:cubicBezTo>
                  <a:lnTo>
                    <a:pt x="705797" y="2316278"/>
                  </a:lnTo>
                  <a:lnTo>
                    <a:pt x="0" y="2316278"/>
                  </a:lnTo>
                  <a:lnTo>
                    <a:pt x="10987" y="2201646"/>
                  </a:lnTo>
                  <a:cubicBezTo>
                    <a:pt x="33148" y="2087187"/>
                    <a:pt x="88549" y="1977891"/>
                    <a:pt x="177192" y="1889248"/>
                  </a:cubicBezTo>
                  <a:lnTo>
                    <a:pt x="1889155" y="177285"/>
                  </a:lnTo>
                  <a:cubicBezTo>
                    <a:pt x="2007345" y="59095"/>
                    <a:pt x="2162252" y="0"/>
                    <a:pt x="2317159" y="0"/>
                  </a:cubicBezTo>
                  <a:close/>
                </a:path>
              </a:pathLst>
            </a:custGeom>
            <a:solidFill>
              <a:schemeClr val="tx2"/>
            </a:solidFill>
            <a:ln/>
          </p:spPr>
          <p:style>
            <a:lnRef idx="1">
              <a:schemeClr val="accent1"/>
            </a:lnRef>
            <a:fillRef idx="3">
              <a:schemeClr val="accent1"/>
            </a:fillRef>
            <a:effectRef idx="2">
              <a:schemeClr val="accent1"/>
            </a:effectRef>
            <a:fontRef idx="minor">
              <a:schemeClr val="lt1"/>
            </a:fontRef>
          </p:style>
          <p:txBody>
            <a:bodyPr wrap="square" tIns="241899" rtlCol="0" anchor="t">
              <a:noAutofit/>
            </a:bodyPr>
            <a:lstStyle/>
            <a:p>
              <a:pPr algn="ctr"/>
              <a:r>
                <a:rPr lang="en-US" sz="5291" b="1" dirty="0"/>
                <a:t>01</a:t>
              </a:r>
            </a:p>
          </p:txBody>
        </p:sp>
        <p:sp>
          <p:nvSpPr>
            <p:cNvPr id="25" name="Freeform: Shape 29">
              <a:extLst>
                <a:ext uri="{FF2B5EF4-FFF2-40B4-BE49-F238E27FC236}">
                  <a16:creationId xmlns:a16="http://schemas.microsoft.com/office/drawing/2014/main" id="{CFE12D67-CE24-D3A9-967B-35365AF64379}"/>
                </a:ext>
              </a:extLst>
            </p:cNvPr>
            <p:cNvSpPr/>
            <p:nvPr/>
          </p:nvSpPr>
          <p:spPr>
            <a:xfrm>
              <a:off x="4263583" y="3278001"/>
              <a:ext cx="3225318" cy="3343079"/>
            </a:xfrm>
            <a:custGeom>
              <a:avLst/>
              <a:gdLst>
                <a:gd name="connsiteX0" fmla="*/ 2317159 w 4634318"/>
                <a:gd name="connsiteY0" fmla="*/ 0 h 2316279"/>
                <a:gd name="connsiteX1" fmla="*/ 2745163 w 4634318"/>
                <a:gd name="connsiteY1" fmla="*/ 177285 h 2316279"/>
                <a:gd name="connsiteX2" fmla="*/ 4457127 w 4634318"/>
                <a:gd name="connsiteY2" fmla="*/ 1889248 h 2316279"/>
                <a:gd name="connsiteX3" fmla="*/ 4623331 w 4634318"/>
                <a:gd name="connsiteY3" fmla="*/ 2201646 h 2316279"/>
                <a:gd name="connsiteX4" fmla="*/ 4634318 w 4634318"/>
                <a:gd name="connsiteY4" fmla="*/ 2316278 h 2316279"/>
                <a:gd name="connsiteX5" fmla="*/ 3928522 w 4634318"/>
                <a:gd name="connsiteY5" fmla="*/ 2316279 h 2316279"/>
                <a:gd name="connsiteX6" fmla="*/ 3908796 w 4634318"/>
                <a:gd name="connsiteY6" fmla="*/ 2214906 h 2316279"/>
                <a:gd name="connsiteX7" fmla="*/ 3849050 w 4634318"/>
                <a:gd name="connsiteY7" fmla="*/ 2124934 h 2316279"/>
                <a:gd name="connsiteX8" fmla="*/ 2509477 w 4634318"/>
                <a:gd name="connsiteY8" fmla="*/ 785362 h 2316279"/>
                <a:gd name="connsiteX9" fmla="*/ 2124841 w 4634318"/>
                <a:gd name="connsiteY9" fmla="*/ 785362 h 2316279"/>
                <a:gd name="connsiteX10" fmla="*/ 785268 w 4634318"/>
                <a:gd name="connsiteY10" fmla="*/ 2124934 h 2316279"/>
                <a:gd name="connsiteX11" fmla="*/ 725523 w 4634318"/>
                <a:gd name="connsiteY11" fmla="*/ 2214906 h 2316279"/>
                <a:gd name="connsiteX12" fmla="*/ 705797 w 4634318"/>
                <a:gd name="connsiteY12" fmla="*/ 2316278 h 2316279"/>
                <a:gd name="connsiteX13" fmla="*/ 0 w 4634318"/>
                <a:gd name="connsiteY13" fmla="*/ 2316278 h 2316279"/>
                <a:gd name="connsiteX14" fmla="*/ 10987 w 4634318"/>
                <a:gd name="connsiteY14" fmla="*/ 2201646 h 2316279"/>
                <a:gd name="connsiteX15" fmla="*/ 177192 w 4634318"/>
                <a:gd name="connsiteY15" fmla="*/ 1889248 h 2316279"/>
                <a:gd name="connsiteX16" fmla="*/ 1889155 w 4634318"/>
                <a:gd name="connsiteY16" fmla="*/ 177285 h 2316279"/>
                <a:gd name="connsiteX17" fmla="*/ 2317159 w 4634318"/>
                <a:gd name="connsiteY17" fmla="*/ 0 h 2316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34318" h="2316279">
                  <a:moveTo>
                    <a:pt x="2317159" y="0"/>
                  </a:moveTo>
                  <a:cubicBezTo>
                    <a:pt x="2472067" y="0"/>
                    <a:pt x="2626973" y="59095"/>
                    <a:pt x="2745163" y="177285"/>
                  </a:cubicBezTo>
                  <a:lnTo>
                    <a:pt x="4457127" y="1889248"/>
                  </a:lnTo>
                  <a:cubicBezTo>
                    <a:pt x="4545770" y="1977891"/>
                    <a:pt x="4601171" y="2087187"/>
                    <a:pt x="4623331" y="2201646"/>
                  </a:cubicBezTo>
                  <a:lnTo>
                    <a:pt x="4634318" y="2316278"/>
                  </a:lnTo>
                  <a:lnTo>
                    <a:pt x="3928522" y="2316279"/>
                  </a:lnTo>
                  <a:lnTo>
                    <a:pt x="3908796" y="2214906"/>
                  </a:lnTo>
                  <a:cubicBezTo>
                    <a:pt x="3895519" y="2182167"/>
                    <a:pt x="3875604" y="2151487"/>
                    <a:pt x="3849050" y="2124934"/>
                  </a:cubicBezTo>
                  <a:lnTo>
                    <a:pt x="2509477" y="785362"/>
                  </a:lnTo>
                  <a:cubicBezTo>
                    <a:pt x="2403263" y="679147"/>
                    <a:pt x="2231056" y="679147"/>
                    <a:pt x="2124841" y="785362"/>
                  </a:cubicBezTo>
                  <a:lnTo>
                    <a:pt x="785268" y="2124934"/>
                  </a:lnTo>
                  <a:cubicBezTo>
                    <a:pt x="758715" y="2151487"/>
                    <a:pt x="738800" y="2182166"/>
                    <a:pt x="725523" y="2214906"/>
                  </a:cubicBezTo>
                  <a:lnTo>
                    <a:pt x="705797" y="2316278"/>
                  </a:lnTo>
                  <a:lnTo>
                    <a:pt x="0" y="2316278"/>
                  </a:lnTo>
                  <a:lnTo>
                    <a:pt x="10987" y="2201646"/>
                  </a:lnTo>
                  <a:cubicBezTo>
                    <a:pt x="33148" y="2087187"/>
                    <a:pt x="88549" y="1977891"/>
                    <a:pt x="177192" y="1889248"/>
                  </a:cubicBezTo>
                  <a:lnTo>
                    <a:pt x="1889155" y="177285"/>
                  </a:lnTo>
                  <a:cubicBezTo>
                    <a:pt x="2007345" y="59095"/>
                    <a:pt x="2162252" y="0"/>
                    <a:pt x="2317159" y="0"/>
                  </a:cubicBezTo>
                  <a:close/>
                </a:path>
              </a:pathLst>
            </a:cu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wrap="square" tIns="241899" rtlCol="0" anchor="t">
              <a:noAutofit/>
            </a:bodyPr>
            <a:lstStyle/>
            <a:p>
              <a:pPr algn="ctr"/>
              <a:r>
                <a:rPr lang="en-US" sz="5291" b="1" dirty="0"/>
                <a:t>02</a:t>
              </a:r>
            </a:p>
          </p:txBody>
        </p:sp>
        <p:sp>
          <p:nvSpPr>
            <p:cNvPr id="26" name="Freeform: Shape 30">
              <a:extLst>
                <a:ext uri="{FF2B5EF4-FFF2-40B4-BE49-F238E27FC236}">
                  <a16:creationId xmlns:a16="http://schemas.microsoft.com/office/drawing/2014/main" id="{24500819-3D7A-14E1-1B46-59FEFBDE5A4C}"/>
                </a:ext>
              </a:extLst>
            </p:cNvPr>
            <p:cNvSpPr/>
            <p:nvPr/>
          </p:nvSpPr>
          <p:spPr>
            <a:xfrm>
              <a:off x="5939857" y="3278001"/>
              <a:ext cx="3225318" cy="3343079"/>
            </a:xfrm>
            <a:custGeom>
              <a:avLst/>
              <a:gdLst>
                <a:gd name="connsiteX0" fmla="*/ 2317159 w 4634318"/>
                <a:gd name="connsiteY0" fmla="*/ 0 h 2316279"/>
                <a:gd name="connsiteX1" fmla="*/ 2745163 w 4634318"/>
                <a:gd name="connsiteY1" fmla="*/ 177285 h 2316279"/>
                <a:gd name="connsiteX2" fmla="*/ 4457127 w 4634318"/>
                <a:gd name="connsiteY2" fmla="*/ 1889248 h 2316279"/>
                <a:gd name="connsiteX3" fmla="*/ 4623331 w 4634318"/>
                <a:gd name="connsiteY3" fmla="*/ 2201646 h 2316279"/>
                <a:gd name="connsiteX4" fmla="*/ 4634318 w 4634318"/>
                <a:gd name="connsiteY4" fmla="*/ 2316278 h 2316279"/>
                <a:gd name="connsiteX5" fmla="*/ 3928522 w 4634318"/>
                <a:gd name="connsiteY5" fmla="*/ 2316279 h 2316279"/>
                <a:gd name="connsiteX6" fmla="*/ 3908796 w 4634318"/>
                <a:gd name="connsiteY6" fmla="*/ 2214906 h 2316279"/>
                <a:gd name="connsiteX7" fmla="*/ 3849050 w 4634318"/>
                <a:gd name="connsiteY7" fmla="*/ 2124934 h 2316279"/>
                <a:gd name="connsiteX8" fmla="*/ 2509477 w 4634318"/>
                <a:gd name="connsiteY8" fmla="*/ 785362 h 2316279"/>
                <a:gd name="connsiteX9" fmla="*/ 2124841 w 4634318"/>
                <a:gd name="connsiteY9" fmla="*/ 785362 h 2316279"/>
                <a:gd name="connsiteX10" fmla="*/ 785268 w 4634318"/>
                <a:gd name="connsiteY10" fmla="*/ 2124934 h 2316279"/>
                <a:gd name="connsiteX11" fmla="*/ 725523 w 4634318"/>
                <a:gd name="connsiteY11" fmla="*/ 2214906 h 2316279"/>
                <a:gd name="connsiteX12" fmla="*/ 705797 w 4634318"/>
                <a:gd name="connsiteY12" fmla="*/ 2316278 h 2316279"/>
                <a:gd name="connsiteX13" fmla="*/ 0 w 4634318"/>
                <a:gd name="connsiteY13" fmla="*/ 2316278 h 2316279"/>
                <a:gd name="connsiteX14" fmla="*/ 10987 w 4634318"/>
                <a:gd name="connsiteY14" fmla="*/ 2201646 h 2316279"/>
                <a:gd name="connsiteX15" fmla="*/ 177192 w 4634318"/>
                <a:gd name="connsiteY15" fmla="*/ 1889248 h 2316279"/>
                <a:gd name="connsiteX16" fmla="*/ 1889155 w 4634318"/>
                <a:gd name="connsiteY16" fmla="*/ 177285 h 2316279"/>
                <a:gd name="connsiteX17" fmla="*/ 2317159 w 4634318"/>
                <a:gd name="connsiteY17" fmla="*/ 0 h 2316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34318" h="2316279">
                  <a:moveTo>
                    <a:pt x="2317159" y="0"/>
                  </a:moveTo>
                  <a:cubicBezTo>
                    <a:pt x="2472067" y="0"/>
                    <a:pt x="2626973" y="59095"/>
                    <a:pt x="2745163" y="177285"/>
                  </a:cubicBezTo>
                  <a:lnTo>
                    <a:pt x="4457127" y="1889248"/>
                  </a:lnTo>
                  <a:cubicBezTo>
                    <a:pt x="4545770" y="1977891"/>
                    <a:pt x="4601171" y="2087187"/>
                    <a:pt x="4623331" y="2201646"/>
                  </a:cubicBezTo>
                  <a:lnTo>
                    <a:pt x="4634318" y="2316278"/>
                  </a:lnTo>
                  <a:lnTo>
                    <a:pt x="3928522" y="2316279"/>
                  </a:lnTo>
                  <a:lnTo>
                    <a:pt x="3908796" y="2214906"/>
                  </a:lnTo>
                  <a:cubicBezTo>
                    <a:pt x="3895519" y="2182167"/>
                    <a:pt x="3875604" y="2151487"/>
                    <a:pt x="3849050" y="2124934"/>
                  </a:cubicBezTo>
                  <a:lnTo>
                    <a:pt x="2509477" y="785362"/>
                  </a:lnTo>
                  <a:cubicBezTo>
                    <a:pt x="2403263" y="679147"/>
                    <a:pt x="2231056" y="679147"/>
                    <a:pt x="2124841" y="785362"/>
                  </a:cubicBezTo>
                  <a:lnTo>
                    <a:pt x="785268" y="2124934"/>
                  </a:lnTo>
                  <a:cubicBezTo>
                    <a:pt x="758715" y="2151487"/>
                    <a:pt x="738800" y="2182166"/>
                    <a:pt x="725523" y="2214906"/>
                  </a:cubicBezTo>
                  <a:lnTo>
                    <a:pt x="705797" y="2316278"/>
                  </a:lnTo>
                  <a:lnTo>
                    <a:pt x="0" y="2316278"/>
                  </a:lnTo>
                  <a:lnTo>
                    <a:pt x="10987" y="2201646"/>
                  </a:lnTo>
                  <a:cubicBezTo>
                    <a:pt x="33148" y="2087187"/>
                    <a:pt x="88549" y="1977891"/>
                    <a:pt x="177192" y="1889248"/>
                  </a:cubicBezTo>
                  <a:lnTo>
                    <a:pt x="1889155" y="177285"/>
                  </a:lnTo>
                  <a:cubicBezTo>
                    <a:pt x="2007345" y="59095"/>
                    <a:pt x="2162252" y="0"/>
                    <a:pt x="2317159" y="0"/>
                  </a:cubicBezTo>
                  <a:close/>
                </a:path>
              </a:pathLst>
            </a:cu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wrap="square" tIns="241899" rtlCol="0" anchor="t">
              <a:noAutofit/>
            </a:bodyPr>
            <a:lstStyle/>
            <a:p>
              <a:pPr algn="ctr"/>
              <a:r>
                <a:rPr lang="en-US" sz="5291" b="1" dirty="0"/>
                <a:t>03</a:t>
              </a:r>
            </a:p>
          </p:txBody>
        </p:sp>
      </p:grpSp>
      <p:sp>
        <p:nvSpPr>
          <p:cNvPr id="3" name="Slide Number Placeholder 2"/>
          <p:cNvSpPr>
            <a:spLocks noGrp="1"/>
          </p:cNvSpPr>
          <p:nvPr>
            <p:ph type="sldNum" sz="quarter" idx="12"/>
          </p:nvPr>
        </p:nvSpPr>
        <p:spPr/>
        <p:txBody>
          <a:bodyPr/>
          <a:lstStyle/>
          <a:p>
            <a:fld id="{05A1589B-7346-4F8D-AD2E-4E0DB7CF2240}" type="slidenum">
              <a:rPr lang="en-US" smtClean="0"/>
              <a:t>7</a:t>
            </a:fld>
            <a:endParaRPr lang="en-US"/>
          </a:p>
        </p:txBody>
      </p:sp>
    </p:spTree>
    <p:extLst>
      <p:ext uri="{BB962C8B-B14F-4D97-AF65-F5344CB8AC3E}">
        <p14:creationId xmlns:p14="http://schemas.microsoft.com/office/powerpoint/2010/main" val="27710630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7" y="279400"/>
            <a:ext cx="11243935" cy="770467"/>
          </a:xfrm>
        </p:spPr>
        <p:txBody>
          <a:bodyPr>
            <a:normAutofit fontScale="90000"/>
          </a:bodyPr>
          <a:lstStyle/>
          <a:p>
            <a:pPr algn="l"/>
            <a:r>
              <a:rPr lang="en-US" sz="4000" b="1" dirty="0">
                <a:solidFill>
                  <a:srgbClr val="FD5620"/>
                </a:solidFill>
                <a:latin typeface="Arial Black" charset="0"/>
                <a:ea typeface="Arial Black" charset="0"/>
                <a:cs typeface="Arial Black" charset="0"/>
              </a:rPr>
              <a:t>Prospects of AI legal regulation in Georgia</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Subtitle 2"/>
          <p:cNvSpPr txBox="1">
            <a:spLocks/>
          </p:cNvSpPr>
          <p:nvPr/>
        </p:nvSpPr>
        <p:spPr>
          <a:xfrm>
            <a:off x="1405006" y="4695115"/>
            <a:ext cx="4081394" cy="80735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1600" b="1" dirty="0">
                <a:solidFill>
                  <a:schemeClr val="tx2">
                    <a:lumMod val="75000"/>
                  </a:schemeClr>
                </a:solidFill>
                <a:latin typeface="Arial" charset="0"/>
                <a:ea typeface="Arial" charset="0"/>
                <a:cs typeface="Arial" charset="0"/>
              </a:rPr>
              <a:t>National strategy of artificial intelligence (determination of priority areas - justice, education, agriculture, healthcare)</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sp>
        <p:nvSpPr>
          <p:cNvPr id="49" name="Subtitle 2"/>
          <p:cNvSpPr txBox="1">
            <a:spLocks/>
          </p:cNvSpPr>
          <p:nvPr/>
        </p:nvSpPr>
        <p:spPr>
          <a:xfrm>
            <a:off x="3429871" y="1755384"/>
            <a:ext cx="5557718" cy="93901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1600" b="1" dirty="0">
                <a:solidFill>
                  <a:schemeClr val="tx2">
                    <a:lumMod val="75000"/>
                  </a:schemeClr>
                </a:solidFill>
                <a:latin typeface="Arial" charset="0"/>
                <a:ea typeface="Arial" charset="0"/>
                <a:cs typeface="Arial" charset="0"/>
              </a:rPr>
              <a:t>Development and adoption of the Artificial Intelligence Act of Georgia</a:t>
            </a:r>
          </a:p>
        </p:txBody>
      </p:sp>
      <p:sp>
        <p:nvSpPr>
          <p:cNvPr id="50" name="Subtitle 2"/>
          <p:cNvSpPr txBox="1">
            <a:spLocks/>
          </p:cNvSpPr>
          <p:nvPr/>
        </p:nvSpPr>
        <p:spPr>
          <a:xfrm>
            <a:off x="7230979" y="4695115"/>
            <a:ext cx="4495353" cy="77528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1600" b="1" dirty="0">
                <a:solidFill>
                  <a:schemeClr val="tx2">
                    <a:lumMod val="75000"/>
                  </a:schemeClr>
                </a:solidFill>
                <a:latin typeface="Arial" charset="0"/>
                <a:ea typeface="Arial" charset="0"/>
                <a:cs typeface="Arial" charset="0"/>
              </a:rPr>
              <a:t>Acts of the government and individual ministries on ethical and legal standards for the use of artificial intelligence</a:t>
            </a:r>
          </a:p>
          <a:p>
            <a:pPr algn="just">
              <a:lnSpc>
                <a:spcPct val="100000"/>
              </a:lnSpc>
            </a:pPr>
            <a:endParaRPr lang="en-US" sz="1800" b="1" dirty="0">
              <a:solidFill>
                <a:schemeClr val="tx2">
                  <a:lumMod val="75000"/>
                </a:schemeClr>
              </a:solidFill>
              <a:latin typeface="Arial" charset="0"/>
              <a:ea typeface="Arial" charset="0"/>
              <a:cs typeface="Arial" charset="0"/>
            </a:endParaRPr>
          </a:p>
        </p:txBody>
      </p:sp>
      <p:grpSp>
        <p:nvGrpSpPr>
          <p:cNvPr id="14" name="Group 13"/>
          <p:cNvGrpSpPr/>
          <p:nvPr/>
        </p:nvGrpSpPr>
        <p:grpSpPr>
          <a:xfrm>
            <a:off x="2857443" y="2819179"/>
            <a:ext cx="6477113" cy="1606315"/>
            <a:chOff x="2763033" y="3573539"/>
            <a:chExt cx="6477113" cy="1606315"/>
          </a:xfrm>
        </p:grpSpPr>
        <p:sp>
          <p:nvSpPr>
            <p:cNvPr id="15" name="Shape">
              <a:extLst>
                <a:ext uri="{FF2B5EF4-FFF2-40B4-BE49-F238E27FC236}">
                  <a16:creationId xmlns:a16="http://schemas.microsoft.com/office/drawing/2014/main" id="{A0516AB9-65E4-3A4C-A9F2-FFD527E80277}"/>
                </a:ext>
              </a:extLst>
            </p:cNvPr>
            <p:cNvSpPr/>
            <p:nvPr/>
          </p:nvSpPr>
          <p:spPr>
            <a:xfrm>
              <a:off x="2763033" y="3584222"/>
              <a:ext cx="2427821" cy="1584948"/>
            </a:xfrm>
            <a:custGeom>
              <a:avLst/>
              <a:gdLst/>
              <a:ahLst/>
              <a:cxnLst>
                <a:cxn ang="0">
                  <a:pos x="wd2" y="hd2"/>
                </a:cxn>
                <a:cxn ang="5400000">
                  <a:pos x="wd2" y="hd2"/>
                </a:cxn>
                <a:cxn ang="10800000">
                  <a:pos x="wd2" y="hd2"/>
                </a:cxn>
                <a:cxn ang="16200000">
                  <a:pos x="wd2" y="hd2"/>
                </a:cxn>
              </a:cxnLst>
              <a:rect l="0" t="0" r="r" b="b"/>
              <a:pathLst>
                <a:path w="21600" h="21600" extrusionOk="0">
                  <a:moveTo>
                    <a:pt x="18662" y="10970"/>
                  </a:moveTo>
                  <a:cubicBezTo>
                    <a:pt x="17671" y="7052"/>
                    <a:pt x="16283" y="4690"/>
                    <a:pt x="15293" y="3395"/>
                  </a:cubicBezTo>
                  <a:cubicBezTo>
                    <a:pt x="14221" y="1989"/>
                    <a:pt x="13367" y="1505"/>
                    <a:pt x="13358" y="1498"/>
                  </a:cubicBezTo>
                  <a:lnTo>
                    <a:pt x="13332" y="1485"/>
                  </a:lnTo>
                  <a:lnTo>
                    <a:pt x="12999" y="1243"/>
                  </a:lnTo>
                  <a:cubicBezTo>
                    <a:pt x="11876" y="438"/>
                    <a:pt x="10655" y="7"/>
                    <a:pt x="9416" y="0"/>
                  </a:cubicBezTo>
                  <a:cubicBezTo>
                    <a:pt x="9408" y="0"/>
                    <a:pt x="9399" y="0"/>
                    <a:pt x="9391" y="0"/>
                  </a:cubicBezTo>
                  <a:cubicBezTo>
                    <a:pt x="4206" y="0"/>
                    <a:pt x="0" y="4834"/>
                    <a:pt x="0" y="10800"/>
                  </a:cubicBezTo>
                  <a:cubicBezTo>
                    <a:pt x="0" y="16766"/>
                    <a:pt x="4202" y="21600"/>
                    <a:pt x="9391" y="21600"/>
                  </a:cubicBezTo>
                  <a:cubicBezTo>
                    <a:pt x="11231" y="21600"/>
                    <a:pt x="12948" y="20992"/>
                    <a:pt x="14400" y="19938"/>
                  </a:cubicBezTo>
                  <a:cubicBezTo>
                    <a:pt x="14707" y="19716"/>
                    <a:pt x="14998" y="19441"/>
                    <a:pt x="15280" y="19140"/>
                  </a:cubicBezTo>
                  <a:cubicBezTo>
                    <a:pt x="16245" y="18113"/>
                    <a:pt x="17535" y="17485"/>
                    <a:pt x="18957" y="17485"/>
                  </a:cubicBezTo>
                  <a:cubicBezTo>
                    <a:pt x="19917" y="17485"/>
                    <a:pt x="20819" y="17773"/>
                    <a:pt x="21600" y="18277"/>
                  </a:cubicBezTo>
                  <a:cubicBezTo>
                    <a:pt x="20716" y="16910"/>
                    <a:pt x="19584" y="14614"/>
                    <a:pt x="18662" y="10970"/>
                  </a:cubicBezTo>
                  <a:close/>
                </a:path>
              </a:pathLst>
            </a:custGeom>
            <a:solidFill>
              <a:schemeClr val="tx2"/>
            </a:solidFill>
            <a:ln w="12700">
              <a:miter lim="400000"/>
            </a:ln>
          </p:spPr>
          <p:txBody>
            <a:bodyPr lIns="38098" tIns="38098" rIns="38098" bIns="38098" anchor="ctr"/>
            <a:lstStyle/>
            <a:p>
              <a:pPr>
                <a:defRPr sz="3000">
                  <a:solidFill>
                    <a:srgbClr val="FFFFFF"/>
                  </a:solidFill>
                </a:defRPr>
              </a:pPr>
              <a:endParaRPr sz="3000"/>
            </a:p>
          </p:txBody>
        </p:sp>
        <p:sp>
          <p:nvSpPr>
            <p:cNvPr id="16" name="Shape">
              <a:extLst>
                <a:ext uri="{FF2B5EF4-FFF2-40B4-BE49-F238E27FC236}">
                  <a16:creationId xmlns:a16="http://schemas.microsoft.com/office/drawing/2014/main" id="{B6D9C9F6-F75A-A4D1-20F8-DFA696173D62}"/>
                </a:ext>
              </a:extLst>
            </p:cNvPr>
            <p:cNvSpPr/>
            <p:nvPr/>
          </p:nvSpPr>
          <p:spPr>
            <a:xfrm>
              <a:off x="6812325" y="3573539"/>
              <a:ext cx="2427821" cy="1584948"/>
            </a:xfrm>
            <a:custGeom>
              <a:avLst/>
              <a:gdLst/>
              <a:ahLst/>
              <a:cxnLst>
                <a:cxn ang="0">
                  <a:pos x="wd2" y="hd2"/>
                </a:cxn>
                <a:cxn ang="5400000">
                  <a:pos x="wd2" y="hd2"/>
                </a:cxn>
                <a:cxn ang="10800000">
                  <a:pos x="wd2" y="hd2"/>
                </a:cxn>
                <a:cxn ang="16200000">
                  <a:pos x="wd2" y="hd2"/>
                </a:cxn>
              </a:cxnLst>
              <a:rect l="0" t="0" r="r" b="b"/>
              <a:pathLst>
                <a:path w="21600" h="21600" extrusionOk="0">
                  <a:moveTo>
                    <a:pt x="2938" y="10630"/>
                  </a:moveTo>
                  <a:cubicBezTo>
                    <a:pt x="3929" y="14548"/>
                    <a:pt x="5317" y="16910"/>
                    <a:pt x="6307" y="18205"/>
                  </a:cubicBezTo>
                  <a:cubicBezTo>
                    <a:pt x="7379" y="19611"/>
                    <a:pt x="8233" y="20095"/>
                    <a:pt x="8242" y="20102"/>
                  </a:cubicBezTo>
                  <a:lnTo>
                    <a:pt x="8268" y="20115"/>
                  </a:lnTo>
                  <a:lnTo>
                    <a:pt x="8601" y="20357"/>
                  </a:lnTo>
                  <a:cubicBezTo>
                    <a:pt x="9724" y="21162"/>
                    <a:pt x="10945" y="21593"/>
                    <a:pt x="12184" y="21600"/>
                  </a:cubicBezTo>
                  <a:cubicBezTo>
                    <a:pt x="12192" y="21600"/>
                    <a:pt x="12201" y="21600"/>
                    <a:pt x="12209" y="21600"/>
                  </a:cubicBezTo>
                  <a:cubicBezTo>
                    <a:pt x="17394" y="21600"/>
                    <a:pt x="21600" y="16766"/>
                    <a:pt x="21600" y="10800"/>
                  </a:cubicBezTo>
                  <a:cubicBezTo>
                    <a:pt x="21600" y="4834"/>
                    <a:pt x="17398" y="0"/>
                    <a:pt x="12209" y="0"/>
                  </a:cubicBezTo>
                  <a:cubicBezTo>
                    <a:pt x="10369" y="0"/>
                    <a:pt x="8652" y="608"/>
                    <a:pt x="7200" y="1662"/>
                  </a:cubicBezTo>
                  <a:cubicBezTo>
                    <a:pt x="6893" y="1884"/>
                    <a:pt x="6602" y="2159"/>
                    <a:pt x="6320" y="2460"/>
                  </a:cubicBezTo>
                  <a:cubicBezTo>
                    <a:pt x="5355" y="3487"/>
                    <a:pt x="4065" y="4115"/>
                    <a:pt x="2643" y="4115"/>
                  </a:cubicBezTo>
                  <a:cubicBezTo>
                    <a:pt x="1683" y="4115"/>
                    <a:pt x="781" y="3827"/>
                    <a:pt x="0" y="3323"/>
                  </a:cubicBezTo>
                  <a:cubicBezTo>
                    <a:pt x="880" y="4690"/>
                    <a:pt x="2016" y="6980"/>
                    <a:pt x="2938" y="10630"/>
                  </a:cubicBezTo>
                  <a:close/>
                </a:path>
              </a:pathLst>
            </a:custGeom>
            <a:solidFill>
              <a:schemeClr val="accent6"/>
            </a:solidFill>
            <a:ln w="12700">
              <a:miter lim="400000"/>
            </a:ln>
          </p:spPr>
          <p:txBody>
            <a:bodyPr lIns="38098" tIns="38098" rIns="38098" bIns="38098" anchor="ctr"/>
            <a:lstStyle/>
            <a:p>
              <a:pPr>
                <a:defRPr sz="3000">
                  <a:solidFill>
                    <a:srgbClr val="FFFFFF"/>
                  </a:solidFill>
                </a:defRPr>
              </a:pPr>
              <a:endParaRPr sz="3000"/>
            </a:p>
          </p:txBody>
        </p:sp>
        <p:sp>
          <p:nvSpPr>
            <p:cNvPr id="17" name="Shape">
              <a:extLst>
                <a:ext uri="{FF2B5EF4-FFF2-40B4-BE49-F238E27FC236}">
                  <a16:creationId xmlns:a16="http://schemas.microsoft.com/office/drawing/2014/main" id="{7503347E-BAB6-4053-FDA3-FA62AEBDA055}"/>
                </a:ext>
              </a:extLst>
            </p:cNvPr>
            <p:cNvSpPr/>
            <p:nvPr/>
          </p:nvSpPr>
          <p:spPr>
            <a:xfrm>
              <a:off x="4553419" y="3573539"/>
              <a:ext cx="2878537" cy="1606315"/>
            </a:xfrm>
            <a:custGeom>
              <a:avLst/>
              <a:gdLst/>
              <a:ahLst/>
              <a:cxnLst>
                <a:cxn ang="0">
                  <a:pos x="wd2" y="hd2"/>
                </a:cxn>
                <a:cxn ang="5400000">
                  <a:pos x="wd2" y="hd2"/>
                </a:cxn>
                <a:cxn ang="10800000">
                  <a:pos x="wd2" y="hd2"/>
                </a:cxn>
                <a:cxn ang="16200000">
                  <a:pos x="wd2" y="hd2"/>
                </a:cxn>
              </a:cxnLst>
              <a:rect l="0" t="0" r="r" b="b"/>
              <a:pathLst>
                <a:path w="21600" h="20454" extrusionOk="0">
                  <a:moveTo>
                    <a:pt x="19122" y="10343"/>
                  </a:moveTo>
                  <a:cubicBezTo>
                    <a:pt x="18495" y="7599"/>
                    <a:pt x="17591" y="5013"/>
                    <a:pt x="16223" y="3161"/>
                  </a:cubicBezTo>
                  <a:cubicBezTo>
                    <a:pt x="13590" y="-402"/>
                    <a:pt x="9458" y="-1001"/>
                    <a:pt x="6472" y="1609"/>
                  </a:cubicBezTo>
                  <a:cubicBezTo>
                    <a:pt x="5169" y="2752"/>
                    <a:pt x="4070" y="3925"/>
                    <a:pt x="2546" y="3925"/>
                  </a:cubicBezTo>
                  <a:cubicBezTo>
                    <a:pt x="1603" y="3925"/>
                    <a:pt x="728" y="3559"/>
                    <a:pt x="0" y="2935"/>
                  </a:cubicBezTo>
                  <a:cubicBezTo>
                    <a:pt x="414" y="3290"/>
                    <a:pt x="825" y="4365"/>
                    <a:pt x="1102" y="4970"/>
                  </a:cubicBezTo>
                  <a:cubicBezTo>
                    <a:pt x="1560" y="5967"/>
                    <a:pt x="1952" y="7042"/>
                    <a:pt x="2284" y="8173"/>
                  </a:cubicBezTo>
                  <a:cubicBezTo>
                    <a:pt x="2629" y="9353"/>
                    <a:pt x="2867" y="10612"/>
                    <a:pt x="3213" y="11792"/>
                  </a:cubicBezTo>
                  <a:cubicBezTo>
                    <a:pt x="3944" y="14304"/>
                    <a:pt x="5107" y="17537"/>
                    <a:pt x="6750" y="18551"/>
                  </a:cubicBezTo>
                  <a:lnTo>
                    <a:pt x="6768" y="18564"/>
                  </a:lnTo>
                  <a:lnTo>
                    <a:pt x="6786" y="18582"/>
                  </a:lnTo>
                  <a:cubicBezTo>
                    <a:pt x="6786" y="18582"/>
                    <a:pt x="6822" y="18619"/>
                    <a:pt x="6822" y="18619"/>
                  </a:cubicBezTo>
                  <a:cubicBezTo>
                    <a:pt x="8338" y="20055"/>
                    <a:pt x="10135" y="20599"/>
                    <a:pt x="11857" y="20422"/>
                  </a:cubicBezTo>
                  <a:cubicBezTo>
                    <a:pt x="13168" y="20287"/>
                    <a:pt x="14418" y="19597"/>
                    <a:pt x="15589" y="18600"/>
                  </a:cubicBezTo>
                  <a:cubicBezTo>
                    <a:pt x="16154" y="18118"/>
                    <a:pt x="16687" y="17457"/>
                    <a:pt x="17281" y="17072"/>
                  </a:cubicBezTo>
                  <a:cubicBezTo>
                    <a:pt x="17948" y="16638"/>
                    <a:pt x="18657" y="16431"/>
                    <a:pt x="19370" y="16431"/>
                  </a:cubicBezTo>
                  <a:cubicBezTo>
                    <a:pt x="20181" y="16431"/>
                    <a:pt x="20941" y="16700"/>
                    <a:pt x="21600" y="17170"/>
                  </a:cubicBezTo>
                  <a:cubicBezTo>
                    <a:pt x="20858" y="15893"/>
                    <a:pt x="19900" y="13747"/>
                    <a:pt x="19122" y="10343"/>
                  </a:cubicBezTo>
                  <a:close/>
                </a:path>
              </a:pathLst>
            </a:custGeom>
            <a:solidFill>
              <a:schemeClr val="accent2"/>
            </a:solidFill>
            <a:ln w="12700">
              <a:miter lim="400000"/>
            </a:ln>
          </p:spPr>
          <p:txBody>
            <a:bodyPr lIns="38098" tIns="38098" rIns="38098" bIns="38098" anchor="ctr"/>
            <a:lstStyle/>
            <a:p>
              <a:pPr>
                <a:defRPr sz="3000">
                  <a:solidFill>
                    <a:srgbClr val="FFFFFF"/>
                  </a:solidFill>
                </a:defRPr>
              </a:pPr>
              <a:endParaRPr sz="3000"/>
            </a:p>
          </p:txBody>
        </p:sp>
        <p:pic>
          <p:nvPicPr>
            <p:cNvPr id="18" name="Graphic 30" descr="Clipboard with solid fill">
              <a:extLst>
                <a:ext uri="{FF2B5EF4-FFF2-40B4-BE49-F238E27FC236}">
                  <a16:creationId xmlns:a16="http://schemas.microsoft.com/office/drawing/2014/main" id="{1FF5BFDE-4772-9562-D9C4-92649AF7B94C}"/>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5535240" y="3874070"/>
              <a:ext cx="929537" cy="929537"/>
            </a:xfrm>
            <a:prstGeom prst="rect">
              <a:avLst/>
            </a:prstGeom>
          </p:spPr>
        </p:pic>
        <p:pic>
          <p:nvPicPr>
            <p:cNvPr id="19" name="Graphic 32" descr="Chat bubble with solid fill">
              <a:extLst>
                <a:ext uri="{FF2B5EF4-FFF2-40B4-BE49-F238E27FC236}">
                  <a16:creationId xmlns:a16="http://schemas.microsoft.com/office/drawing/2014/main" id="{9EB1BA76-6CDE-ACD9-99DF-67E15B31ED68}"/>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7709183" y="3874070"/>
              <a:ext cx="1042341" cy="1042341"/>
            </a:xfrm>
            <a:prstGeom prst="rect">
              <a:avLst/>
            </a:prstGeom>
          </p:spPr>
        </p:pic>
        <p:pic>
          <p:nvPicPr>
            <p:cNvPr id="20" name="Graphic 34" descr="Checklist with solid fill">
              <a:extLst>
                <a:ext uri="{FF2B5EF4-FFF2-40B4-BE49-F238E27FC236}">
                  <a16:creationId xmlns:a16="http://schemas.microsoft.com/office/drawing/2014/main" id="{73F449A7-07B9-3892-A325-4209938D620D}"/>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335460" y="3919118"/>
              <a:ext cx="915156" cy="915156"/>
            </a:xfrm>
            <a:prstGeom prst="rect">
              <a:avLst/>
            </a:prstGeom>
          </p:spPr>
        </p:pic>
      </p:grpSp>
      <p:sp>
        <p:nvSpPr>
          <p:cNvPr id="3" name="Slide Number Placeholder 2"/>
          <p:cNvSpPr>
            <a:spLocks noGrp="1"/>
          </p:cNvSpPr>
          <p:nvPr>
            <p:ph type="sldNum" sz="quarter" idx="12"/>
          </p:nvPr>
        </p:nvSpPr>
        <p:spPr/>
        <p:txBody>
          <a:bodyPr/>
          <a:lstStyle/>
          <a:p>
            <a:fld id="{05A1589B-7346-4F8D-AD2E-4E0DB7CF2240}" type="slidenum">
              <a:rPr lang="en-US" smtClean="0"/>
              <a:t>8</a:t>
            </a:fld>
            <a:endParaRPr lang="en-US"/>
          </a:p>
        </p:txBody>
      </p:sp>
    </p:spTree>
    <p:extLst>
      <p:ext uri="{BB962C8B-B14F-4D97-AF65-F5344CB8AC3E}">
        <p14:creationId xmlns:p14="http://schemas.microsoft.com/office/powerpoint/2010/main" val="24462270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7" y="279400"/>
            <a:ext cx="11380739" cy="770467"/>
          </a:xfrm>
        </p:spPr>
        <p:txBody>
          <a:bodyPr>
            <a:normAutofit fontScale="90000"/>
          </a:bodyPr>
          <a:lstStyle/>
          <a:p>
            <a:pPr algn="l"/>
            <a:r>
              <a:rPr lang="en-US" sz="4000" b="1" dirty="0">
                <a:solidFill>
                  <a:srgbClr val="FD5620"/>
                </a:solidFill>
                <a:latin typeface="Arial Black" charset="0"/>
                <a:ea typeface="Arial Black" charset="0"/>
                <a:cs typeface="Arial Black" charset="0"/>
              </a:rPr>
              <a:t>Application of artificial intelligence in      </a:t>
            </a:r>
            <a:br>
              <a:rPr lang="en-US" sz="4000" b="1" dirty="0">
                <a:solidFill>
                  <a:srgbClr val="FD5620"/>
                </a:solidFill>
                <a:latin typeface="Arial Black" charset="0"/>
                <a:ea typeface="Arial Black" charset="0"/>
                <a:cs typeface="Arial Black" charset="0"/>
              </a:rPr>
            </a:br>
            <a:r>
              <a:rPr lang="en-US" sz="4000" b="1" dirty="0">
                <a:solidFill>
                  <a:srgbClr val="FD5620"/>
                </a:solidFill>
                <a:latin typeface="Arial Black" charset="0"/>
                <a:ea typeface="Arial Black" charset="0"/>
                <a:cs typeface="Arial Black" charset="0"/>
              </a:rPr>
              <a:t>e-Governance and public services</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Subtitle 2"/>
          <p:cNvSpPr txBox="1">
            <a:spLocks/>
          </p:cNvSpPr>
          <p:nvPr/>
        </p:nvSpPr>
        <p:spPr>
          <a:xfrm>
            <a:off x="2391942" y="1646043"/>
            <a:ext cx="9021922" cy="6279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GB" sz="1600" b="1" dirty="0">
                <a:solidFill>
                  <a:schemeClr val="tx1">
                    <a:lumMod val="75000"/>
                    <a:lumOff val="25000"/>
                  </a:schemeClr>
                </a:solidFill>
                <a:latin typeface="Arial" panose="020B0604020202020204" pitchFamily="34" charset="0"/>
                <a:cs typeface="Arial" panose="020B0604020202020204" pitchFamily="34" charset="0"/>
              </a:rPr>
              <a:t>Digital governance (e-Governance) – implementation of public administration using information and communication technologies</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grpSp>
        <p:nvGrpSpPr>
          <p:cNvPr id="9" name="Group 8"/>
          <p:cNvGrpSpPr/>
          <p:nvPr/>
        </p:nvGrpSpPr>
        <p:grpSpPr>
          <a:xfrm>
            <a:off x="592667" y="1646043"/>
            <a:ext cx="1143731" cy="3814573"/>
            <a:chOff x="603930" y="2408900"/>
            <a:chExt cx="1143731" cy="3814573"/>
          </a:xfrm>
        </p:grpSpPr>
        <p:grpSp>
          <p:nvGrpSpPr>
            <p:cNvPr id="14" name="Group 13">
              <a:extLst>
                <a:ext uri="{FF2B5EF4-FFF2-40B4-BE49-F238E27FC236}">
                  <a16:creationId xmlns:a16="http://schemas.microsoft.com/office/drawing/2014/main" id="{3AA8C485-2706-D899-7A42-6CED4FECAB61}"/>
                </a:ext>
              </a:extLst>
            </p:cNvPr>
            <p:cNvGrpSpPr/>
            <p:nvPr/>
          </p:nvGrpSpPr>
          <p:grpSpPr>
            <a:xfrm>
              <a:off x="613337" y="3887672"/>
              <a:ext cx="1134324" cy="857031"/>
              <a:chOff x="838200" y="1910004"/>
              <a:chExt cx="1152938" cy="914400"/>
            </a:xfrm>
            <a:solidFill>
              <a:schemeClr val="accent2"/>
            </a:solidFill>
          </p:grpSpPr>
          <p:sp>
            <p:nvSpPr>
              <p:cNvPr id="24" name="Rectangle 23">
                <a:extLst>
                  <a:ext uri="{FF2B5EF4-FFF2-40B4-BE49-F238E27FC236}">
                    <a16:creationId xmlns:a16="http://schemas.microsoft.com/office/drawing/2014/main" id="{871944C1-9BD0-6D66-5A83-04A45A0E1A03}"/>
                  </a:ext>
                </a:extLst>
              </p:cNvPr>
              <p:cNvSpPr/>
              <p:nvPr/>
            </p:nvSpPr>
            <p:spPr>
              <a:xfrm>
                <a:off x="838200" y="1910004"/>
                <a:ext cx="914400"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81"/>
              </a:p>
            </p:txBody>
          </p:sp>
          <p:sp>
            <p:nvSpPr>
              <p:cNvPr id="25" name="Isosceles Triangle 24">
                <a:extLst>
                  <a:ext uri="{FF2B5EF4-FFF2-40B4-BE49-F238E27FC236}">
                    <a16:creationId xmlns:a16="http://schemas.microsoft.com/office/drawing/2014/main" id="{6CAA9694-A638-B4A2-A001-3946FFE9A08B}"/>
                  </a:ext>
                </a:extLst>
              </p:cNvPr>
              <p:cNvSpPr/>
              <p:nvPr/>
            </p:nvSpPr>
            <p:spPr>
              <a:xfrm flipV="1">
                <a:off x="1752600" y="1910004"/>
                <a:ext cx="238538" cy="259246"/>
              </a:xfrm>
              <a:prstGeom prst="triangle">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81"/>
              </a:p>
            </p:txBody>
          </p:sp>
        </p:grpSp>
        <p:grpSp>
          <p:nvGrpSpPr>
            <p:cNvPr id="15" name="Group 14">
              <a:extLst>
                <a:ext uri="{FF2B5EF4-FFF2-40B4-BE49-F238E27FC236}">
                  <a16:creationId xmlns:a16="http://schemas.microsoft.com/office/drawing/2014/main" id="{9D7C85A0-7E2D-1AE9-613B-CBB77C8FA776}"/>
                </a:ext>
              </a:extLst>
            </p:cNvPr>
            <p:cNvGrpSpPr/>
            <p:nvPr/>
          </p:nvGrpSpPr>
          <p:grpSpPr>
            <a:xfrm>
              <a:off x="613337" y="2408900"/>
              <a:ext cx="1134324" cy="866585"/>
              <a:chOff x="838200" y="4512819"/>
              <a:chExt cx="1152938" cy="914400"/>
            </a:xfrm>
            <a:solidFill>
              <a:srgbClr val="002F6C"/>
            </a:solidFill>
          </p:grpSpPr>
          <p:sp>
            <p:nvSpPr>
              <p:cNvPr id="22" name="Rectangle 21">
                <a:extLst>
                  <a:ext uri="{FF2B5EF4-FFF2-40B4-BE49-F238E27FC236}">
                    <a16:creationId xmlns:a16="http://schemas.microsoft.com/office/drawing/2014/main" id="{627185C5-BFB8-A9BF-8299-9DA1D7C1AF6B}"/>
                  </a:ext>
                </a:extLst>
              </p:cNvPr>
              <p:cNvSpPr/>
              <p:nvPr/>
            </p:nvSpPr>
            <p:spPr>
              <a:xfrm>
                <a:off x="838200" y="4512819"/>
                <a:ext cx="914400"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81"/>
              </a:p>
            </p:txBody>
          </p:sp>
          <p:sp>
            <p:nvSpPr>
              <p:cNvPr id="23" name="Isosceles Triangle 22">
                <a:extLst>
                  <a:ext uri="{FF2B5EF4-FFF2-40B4-BE49-F238E27FC236}">
                    <a16:creationId xmlns:a16="http://schemas.microsoft.com/office/drawing/2014/main" id="{C676DC7F-909D-3389-CD72-9A407B344649}"/>
                  </a:ext>
                </a:extLst>
              </p:cNvPr>
              <p:cNvSpPr/>
              <p:nvPr/>
            </p:nvSpPr>
            <p:spPr>
              <a:xfrm flipV="1">
                <a:off x="1752600" y="4512819"/>
                <a:ext cx="238538" cy="259246"/>
              </a:xfrm>
              <a:prstGeom prst="triangle">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81"/>
              </a:p>
            </p:txBody>
          </p:sp>
        </p:grpSp>
        <p:grpSp>
          <p:nvGrpSpPr>
            <p:cNvPr id="16" name="Group 15">
              <a:extLst>
                <a:ext uri="{FF2B5EF4-FFF2-40B4-BE49-F238E27FC236}">
                  <a16:creationId xmlns:a16="http://schemas.microsoft.com/office/drawing/2014/main" id="{B70E1F08-DAA8-84EC-02CB-D110FA148093}"/>
                </a:ext>
              </a:extLst>
            </p:cNvPr>
            <p:cNvGrpSpPr/>
            <p:nvPr/>
          </p:nvGrpSpPr>
          <p:grpSpPr>
            <a:xfrm>
              <a:off x="603930" y="5356888"/>
              <a:ext cx="1134324" cy="866585"/>
              <a:chOff x="8244831" y="2789694"/>
              <a:chExt cx="1152938" cy="914400"/>
            </a:xfrm>
            <a:solidFill>
              <a:srgbClr val="0070C0"/>
            </a:solidFill>
          </p:grpSpPr>
          <p:sp>
            <p:nvSpPr>
              <p:cNvPr id="20" name="Rectangle 19">
                <a:extLst>
                  <a:ext uri="{FF2B5EF4-FFF2-40B4-BE49-F238E27FC236}">
                    <a16:creationId xmlns:a16="http://schemas.microsoft.com/office/drawing/2014/main" id="{9914D7BB-F870-A189-5FEB-507E55283248}"/>
                  </a:ext>
                </a:extLst>
              </p:cNvPr>
              <p:cNvSpPr/>
              <p:nvPr/>
            </p:nvSpPr>
            <p:spPr>
              <a:xfrm>
                <a:off x="8244831" y="2789694"/>
                <a:ext cx="914400"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81"/>
              </a:p>
            </p:txBody>
          </p:sp>
          <p:sp>
            <p:nvSpPr>
              <p:cNvPr id="21" name="Isosceles Triangle 20">
                <a:extLst>
                  <a:ext uri="{FF2B5EF4-FFF2-40B4-BE49-F238E27FC236}">
                    <a16:creationId xmlns:a16="http://schemas.microsoft.com/office/drawing/2014/main" id="{0B2C6BB1-314B-B0FF-19C7-C829905F7535}"/>
                  </a:ext>
                </a:extLst>
              </p:cNvPr>
              <p:cNvSpPr/>
              <p:nvPr/>
            </p:nvSpPr>
            <p:spPr>
              <a:xfrm flipV="1">
                <a:off x="9159231" y="2789694"/>
                <a:ext cx="238538" cy="259246"/>
              </a:xfrm>
              <a:prstGeom prst="triangle">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81"/>
              </a:p>
            </p:txBody>
          </p:sp>
        </p:grpSp>
        <p:pic>
          <p:nvPicPr>
            <p:cNvPr id="17" name="Graphic 24" descr="Web design with solid fill">
              <a:extLst>
                <a:ext uri="{FF2B5EF4-FFF2-40B4-BE49-F238E27FC236}">
                  <a16:creationId xmlns:a16="http://schemas.microsoft.com/office/drawing/2014/main" id="{D51CDA92-E316-7FBB-ED4B-F4871B19E750}"/>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755060" y="4029100"/>
              <a:ext cx="641565" cy="641565"/>
            </a:xfrm>
            <a:prstGeom prst="rect">
              <a:avLst/>
            </a:prstGeom>
          </p:spPr>
        </p:pic>
        <p:pic>
          <p:nvPicPr>
            <p:cNvPr id="18" name="Graphic 26" descr="Internet with solid fill">
              <a:extLst>
                <a:ext uri="{FF2B5EF4-FFF2-40B4-BE49-F238E27FC236}">
                  <a16:creationId xmlns:a16="http://schemas.microsoft.com/office/drawing/2014/main" id="{981651B5-10AF-5591-1275-19D4C09BE25B}"/>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724789" y="2541678"/>
              <a:ext cx="671835" cy="671835"/>
            </a:xfrm>
            <a:prstGeom prst="rect">
              <a:avLst/>
            </a:prstGeom>
          </p:spPr>
        </p:pic>
        <p:pic>
          <p:nvPicPr>
            <p:cNvPr id="19" name="Graphic 28" descr="Online Network with solid fill">
              <a:extLst>
                <a:ext uri="{FF2B5EF4-FFF2-40B4-BE49-F238E27FC236}">
                  <a16:creationId xmlns:a16="http://schemas.microsoft.com/office/drawing/2014/main" id="{EFF41328-4051-A8F3-6D95-1BE33667BDDB}"/>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753587" y="5500505"/>
              <a:ext cx="598455" cy="598455"/>
            </a:xfrm>
            <a:prstGeom prst="rect">
              <a:avLst/>
            </a:prstGeom>
          </p:spPr>
        </p:pic>
      </p:grpSp>
      <p:sp>
        <p:nvSpPr>
          <p:cNvPr id="26" name="Subtitle 2"/>
          <p:cNvSpPr txBox="1">
            <a:spLocks/>
          </p:cNvSpPr>
          <p:nvPr/>
        </p:nvSpPr>
        <p:spPr>
          <a:xfrm>
            <a:off x="2453238" y="3062144"/>
            <a:ext cx="9021922" cy="62792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GB" sz="1600" b="1" dirty="0">
                <a:solidFill>
                  <a:schemeClr val="tx1">
                    <a:lumMod val="75000"/>
                    <a:lumOff val="25000"/>
                  </a:schemeClr>
                </a:solidFill>
                <a:latin typeface="Arial" panose="020B0604020202020204" pitchFamily="34" charset="0"/>
                <a:cs typeface="Arial" panose="020B0604020202020204" pitchFamily="34" charset="0"/>
              </a:rPr>
              <a:t>Unified portal of electronic services (My.gov.ge) - a web resource on which the electronic services available in the public and private sectors of Georgia for individuals and legal entities are located</a:t>
            </a:r>
            <a:endParaRPr lang="ka-GE" sz="1600" b="1" dirty="0">
              <a:solidFill>
                <a:schemeClr val="tx1">
                  <a:lumMod val="75000"/>
                  <a:lumOff val="25000"/>
                </a:schemeClr>
              </a:solidFill>
              <a:latin typeface="Arial" panose="020B0604020202020204" pitchFamily="34" charset="0"/>
              <a:cs typeface="Arial" panose="020B0604020202020204" pitchFamily="34" charset="0"/>
            </a:endParaRPr>
          </a:p>
          <a:p>
            <a:pPr algn="l"/>
            <a:endParaRPr lang="en-GB" sz="16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8" name="Subtitle 2"/>
          <p:cNvSpPr txBox="1">
            <a:spLocks/>
          </p:cNvSpPr>
          <p:nvPr/>
        </p:nvSpPr>
        <p:spPr>
          <a:xfrm>
            <a:off x="2448534" y="4594031"/>
            <a:ext cx="9021922" cy="6279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GB" sz="1600" b="1" dirty="0">
                <a:solidFill>
                  <a:schemeClr val="tx1">
                    <a:lumMod val="75000"/>
                    <a:lumOff val="25000"/>
                  </a:schemeClr>
                </a:solidFill>
                <a:latin typeface="Arial" panose="020B0604020202020204" pitchFamily="34" charset="0"/>
                <a:cs typeface="Arial" panose="020B0604020202020204" pitchFamily="34" charset="0"/>
              </a:rPr>
              <a:t>Digitization - creation and development of business processes and/or services using information and communication technologies;</a:t>
            </a:r>
            <a:endParaRPr lang="en-US" sz="1600" b="1" dirty="0">
              <a:solidFill>
                <a:schemeClr val="tx1">
                  <a:lumMod val="75000"/>
                  <a:lumOff val="25000"/>
                </a:schemeClr>
              </a:solidFill>
              <a:latin typeface="Arial" panose="020B0604020202020204" pitchFamily="34" charset="0"/>
              <a:cs typeface="Arial" panose="020B0604020202020204" pitchFamily="34" charset="0"/>
            </a:endParaRPr>
          </a:p>
          <a:p>
            <a:pPr algn="l"/>
            <a:endParaRPr lang="en-GB" sz="16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05A1589B-7346-4F8D-AD2E-4E0DB7CF2240}" type="slidenum">
              <a:rPr lang="en-US" smtClean="0"/>
              <a:t>9</a:t>
            </a:fld>
            <a:endParaRPr lang="en-US"/>
          </a:p>
        </p:txBody>
      </p:sp>
    </p:spTree>
    <p:extLst>
      <p:ext uri="{BB962C8B-B14F-4D97-AF65-F5344CB8AC3E}">
        <p14:creationId xmlns:p14="http://schemas.microsoft.com/office/powerpoint/2010/main" val="12942539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251358" y="-328148"/>
            <a:ext cx="11816283" cy="1500578"/>
          </a:xfrm>
        </p:spPr>
        <p:txBody>
          <a:bodyPr>
            <a:normAutofit fontScale="90000"/>
          </a:bodyPr>
          <a:lstStyle/>
          <a:p>
            <a:pPr algn="l"/>
            <a:r>
              <a:rPr lang="en-US" sz="4000" b="1" dirty="0">
                <a:solidFill>
                  <a:srgbClr val="FD5620"/>
                </a:solidFill>
                <a:latin typeface="Arial Black" charset="0"/>
                <a:ea typeface="Arial Black" charset="0"/>
                <a:cs typeface="Arial Black" charset="0"/>
              </a:rPr>
              <a:t>The perspective of using artificial intelligence in the system of the Ministry of Justice</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Subtitle 2"/>
          <p:cNvSpPr txBox="1">
            <a:spLocks/>
          </p:cNvSpPr>
          <p:nvPr/>
        </p:nvSpPr>
        <p:spPr>
          <a:xfrm>
            <a:off x="1909460" y="1461371"/>
            <a:ext cx="9021922" cy="6279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600" b="1" dirty="0">
                <a:solidFill>
                  <a:schemeClr val="tx1">
                    <a:lumMod val="75000"/>
                    <a:lumOff val="25000"/>
                  </a:schemeClr>
                </a:solidFill>
                <a:latin typeface="Arial" panose="020B0604020202020204" pitchFamily="34" charset="0"/>
                <a:cs typeface="Arial" panose="020B0604020202020204" pitchFamily="34" charset="0"/>
              </a:rPr>
              <a:t>Introduction of the use of artificial intelligence in legal activities and international legal aspects</a:t>
            </a:r>
          </a:p>
          <a:p>
            <a:pPr algn="l"/>
            <a:endParaRPr lang="en-US" sz="1600" b="1"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sp>
        <p:nvSpPr>
          <p:cNvPr id="26" name="Subtitle 2"/>
          <p:cNvSpPr txBox="1">
            <a:spLocks/>
          </p:cNvSpPr>
          <p:nvPr/>
        </p:nvSpPr>
        <p:spPr>
          <a:xfrm>
            <a:off x="1909460" y="2417444"/>
            <a:ext cx="9021922" cy="6279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600" b="1" dirty="0">
                <a:solidFill>
                  <a:schemeClr val="tx1">
                    <a:lumMod val="75000"/>
                    <a:lumOff val="25000"/>
                  </a:schemeClr>
                </a:solidFill>
                <a:latin typeface="Arial" panose="020B0604020202020204" pitchFamily="34" charset="0"/>
                <a:cs typeface="Arial" panose="020B0604020202020204" pitchFamily="34" charset="0"/>
              </a:rPr>
              <a:t>Electronic Assistant Module in Enforcement Proceedings</a:t>
            </a:r>
          </a:p>
          <a:p>
            <a:pPr algn="l"/>
            <a:endParaRPr lang="en-GB" sz="1400" b="1" dirty="0"/>
          </a:p>
        </p:txBody>
      </p:sp>
      <p:sp>
        <p:nvSpPr>
          <p:cNvPr id="28" name="Subtitle 2"/>
          <p:cNvSpPr txBox="1">
            <a:spLocks/>
          </p:cNvSpPr>
          <p:nvPr/>
        </p:nvSpPr>
        <p:spPr>
          <a:xfrm>
            <a:off x="1909460" y="3464558"/>
            <a:ext cx="9021922" cy="6279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600" b="1" dirty="0">
                <a:solidFill>
                  <a:schemeClr val="tx1">
                    <a:lumMod val="75000"/>
                    <a:lumOff val="25000"/>
                  </a:schemeClr>
                </a:solidFill>
                <a:latin typeface="Arial" panose="020B0604020202020204" pitchFamily="34" charset="0"/>
                <a:cs typeface="Arial" panose="020B0604020202020204" pitchFamily="34" charset="0"/>
              </a:rPr>
              <a:t>Performing real estate transactions electronically </a:t>
            </a:r>
          </a:p>
          <a:p>
            <a:pPr algn="l"/>
            <a:endParaRPr lang="en-GB" sz="1400" b="1" dirty="0"/>
          </a:p>
        </p:txBody>
      </p:sp>
      <p:grpSp>
        <p:nvGrpSpPr>
          <p:cNvPr id="27" name="Group 26"/>
          <p:cNvGrpSpPr/>
          <p:nvPr/>
        </p:nvGrpSpPr>
        <p:grpSpPr>
          <a:xfrm>
            <a:off x="592667" y="1262684"/>
            <a:ext cx="700199" cy="4581291"/>
            <a:chOff x="1072540" y="1949915"/>
            <a:chExt cx="700199" cy="4581291"/>
          </a:xfrm>
        </p:grpSpPr>
        <p:pic>
          <p:nvPicPr>
            <p:cNvPr id="29" name="Graphic 9" descr="Internet with solid fill">
              <a:extLst>
                <a:ext uri="{FF2B5EF4-FFF2-40B4-BE49-F238E27FC236}">
                  <a16:creationId xmlns:a16="http://schemas.microsoft.com/office/drawing/2014/main" id="{C68317D8-24EA-46D7-9E72-9697EE431E11}"/>
                </a:ext>
              </a:extLst>
            </p:cNvPr>
            <p:cNvPicPr>
              <a:picLocks noChangeAspect="1"/>
            </p:cNvPicPr>
            <p:nvPr/>
          </p:nvPicPr>
          <p:blipFill>
            <a:blip r:embed="rId4">
              <a:duotone>
                <a:prstClr val="black"/>
                <a:srgbClr val="FD5620">
                  <a:tint val="45000"/>
                  <a:satMod val="400000"/>
                </a:srgbClr>
              </a:duotone>
              <a:extLst>
                <a:ext uri="{96DAC541-7B7A-43D3-8B79-37D633B846F1}">
                  <asvg:svgBlip xmlns:asvg="http://schemas.microsoft.com/office/drawing/2016/SVG/main" xmlns="" r:embed="rId5"/>
                </a:ext>
              </a:extLst>
            </a:blip>
            <a:stretch>
              <a:fillRect/>
            </a:stretch>
          </p:blipFill>
          <p:spPr>
            <a:xfrm>
              <a:off x="1100904" y="1949915"/>
              <a:ext cx="671835" cy="671835"/>
            </a:xfrm>
            <a:prstGeom prst="rect">
              <a:avLst/>
            </a:prstGeom>
          </p:spPr>
        </p:pic>
        <p:pic>
          <p:nvPicPr>
            <p:cNvPr id="30" name="Graphic 10" descr="Internet with solid fill">
              <a:extLst>
                <a:ext uri="{FF2B5EF4-FFF2-40B4-BE49-F238E27FC236}">
                  <a16:creationId xmlns:a16="http://schemas.microsoft.com/office/drawing/2014/main" id="{DE939713-17C6-41D0-B36C-6464F9AFEBBE}"/>
                </a:ext>
              </a:extLst>
            </p:cNvPr>
            <p:cNvPicPr>
              <a:picLocks noChangeAspect="1"/>
            </p:cNvPicPr>
            <p:nvPr/>
          </p:nvPicPr>
          <p:blipFill>
            <a:blip r:embed="rId4">
              <a:duotone>
                <a:prstClr val="black"/>
                <a:srgbClr val="FD5620">
                  <a:tint val="45000"/>
                  <a:satMod val="400000"/>
                </a:srgbClr>
              </a:duotone>
              <a:extLst>
                <a:ext uri="{96DAC541-7B7A-43D3-8B79-37D633B846F1}">
                  <asvg:svgBlip xmlns:asvg="http://schemas.microsoft.com/office/drawing/2016/SVG/main" xmlns="" r:embed="rId5"/>
                </a:ext>
              </a:extLst>
            </a:blip>
            <a:stretch>
              <a:fillRect/>
            </a:stretch>
          </p:blipFill>
          <p:spPr>
            <a:xfrm>
              <a:off x="1084442" y="2962968"/>
              <a:ext cx="671835" cy="671835"/>
            </a:xfrm>
            <a:prstGeom prst="rect">
              <a:avLst/>
            </a:prstGeom>
          </p:spPr>
        </p:pic>
        <p:pic>
          <p:nvPicPr>
            <p:cNvPr id="31" name="Graphic 12" descr="Internet with solid fill">
              <a:extLst>
                <a:ext uri="{FF2B5EF4-FFF2-40B4-BE49-F238E27FC236}">
                  <a16:creationId xmlns:a16="http://schemas.microsoft.com/office/drawing/2014/main" id="{CC242F89-CDBE-45A2-BDE9-FCD8BD83579C}"/>
                </a:ext>
              </a:extLst>
            </p:cNvPr>
            <p:cNvPicPr>
              <a:picLocks noChangeAspect="1"/>
            </p:cNvPicPr>
            <p:nvPr/>
          </p:nvPicPr>
          <p:blipFill>
            <a:blip r:embed="rId4">
              <a:duotone>
                <a:prstClr val="black"/>
                <a:srgbClr val="FD5620">
                  <a:tint val="45000"/>
                  <a:satMod val="400000"/>
                </a:srgbClr>
              </a:duotone>
              <a:extLst>
                <a:ext uri="{96DAC541-7B7A-43D3-8B79-37D633B846F1}">
                  <asvg:svgBlip xmlns:asvg="http://schemas.microsoft.com/office/drawing/2016/SVG/main" xmlns="" r:embed="rId5"/>
                </a:ext>
              </a:extLst>
            </a:blip>
            <a:stretch>
              <a:fillRect/>
            </a:stretch>
          </p:blipFill>
          <p:spPr>
            <a:xfrm>
              <a:off x="1084443" y="3993083"/>
              <a:ext cx="671835" cy="671835"/>
            </a:xfrm>
            <a:prstGeom prst="rect">
              <a:avLst/>
            </a:prstGeom>
          </p:spPr>
        </p:pic>
        <p:pic>
          <p:nvPicPr>
            <p:cNvPr id="32" name="Graphic 13" descr="Internet with solid fill">
              <a:extLst>
                <a:ext uri="{FF2B5EF4-FFF2-40B4-BE49-F238E27FC236}">
                  <a16:creationId xmlns:a16="http://schemas.microsoft.com/office/drawing/2014/main" id="{DC15721D-64F4-4400-940A-90D4388ACD51}"/>
                </a:ext>
              </a:extLst>
            </p:cNvPr>
            <p:cNvPicPr>
              <a:picLocks noChangeAspect="1"/>
            </p:cNvPicPr>
            <p:nvPr/>
          </p:nvPicPr>
          <p:blipFill>
            <a:blip r:embed="rId4">
              <a:duotone>
                <a:prstClr val="black"/>
                <a:srgbClr val="FD5620">
                  <a:tint val="45000"/>
                  <a:satMod val="400000"/>
                </a:srgbClr>
              </a:duotone>
              <a:extLst>
                <a:ext uri="{96DAC541-7B7A-43D3-8B79-37D633B846F1}">
                  <asvg:svgBlip xmlns:asvg="http://schemas.microsoft.com/office/drawing/2016/SVG/main" xmlns="" r:embed="rId5"/>
                </a:ext>
              </a:extLst>
            </a:blip>
            <a:stretch>
              <a:fillRect/>
            </a:stretch>
          </p:blipFill>
          <p:spPr>
            <a:xfrm>
              <a:off x="1100904" y="4863019"/>
              <a:ext cx="671835" cy="671835"/>
            </a:xfrm>
            <a:prstGeom prst="rect">
              <a:avLst/>
            </a:prstGeom>
          </p:spPr>
        </p:pic>
        <p:pic>
          <p:nvPicPr>
            <p:cNvPr id="33" name="Graphic 15" descr="Internet with solid fill">
              <a:extLst>
                <a:ext uri="{FF2B5EF4-FFF2-40B4-BE49-F238E27FC236}">
                  <a16:creationId xmlns:a16="http://schemas.microsoft.com/office/drawing/2014/main" id="{E2ABDD69-3D9B-45B2-ABF0-E2C9FFC7FFB7}"/>
                </a:ext>
              </a:extLst>
            </p:cNvPr>
            <p:cNvPicPr>
              <a:picLocks noChangeAspect="1"/>
            </p:cNvPicPr>
            <p:nvPr/>
          </p:nvPicPr>
          <p:blipFill>
            <a:blip r:embed="rId4">
              <a:duotone>
                <a:prstClr val="black"/>
                <a:srgbClr val="FD5620">
                  <a:tint val="45000"/>
                  <a:satMod val="400000"/>
                </a:srgbClr>
              </a:duotone>
              <a:extLst>
                <a:ext uri="{96DAC541-7B7A-43D3-8B79-37D633B846F1}">
                  <asvg:svgBlip xmlns:asvg="http://schemas.microsoft.com/office/drawing/2016/SVG/main" xmlns="" r:embed="rId5"/>
                </a:ext>
              </a:extLst>
            </a:blip>
            <a:stretch>
              <a:fillRect/>
            </a:stretch>
          </p:blipFill>
          <p:spPr>
            <a:xfrm>
              <a:off x="1072540" y="5859371"/>
              <a:ext cx="671835" cy="671835"/>
            </a:xfrm>
            <a:prstGeom prst="rect">
              <a:avLst/>
            </a:prstGeom>
          </p:spPr>
        </p:pic>
      </p:grpSp>
      <p:sp>
        <p:nvSpPr>
          <p:cNvPr id="34" name="Subtitle 2"/>
          <p:cNvSpPr txBox="1">
            <a:spLocks/>
          </p:cNvSpPr>
          <p:nvPr/>
        </p:nvSpPr>
        <p:spPr>
          <a:xfrm>
            <a:off x="1909460" y="4327086"/>
            <a:ext cx="9021922" cy="6279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600" b="1" dirty="0">
                <a:solidFill>
                  <a:schemeClr val="tx1">
                    <a:lumMod val="75000"/>
                    <a:lumOff val="25000"/>
                  </a:schemeClr>
                </a:solidFill>
                <a:latin typeface="Arial" panose="020B0604020202020204" pitchFamily="34" charset="0"/>
                <a:cs typeface="Arial" panose="020B0604020202020204" pitchFamily="34" charset="0"/>
              </a:rPr>
              <a:t>Use of artificial intelligence in migration management</a:t>
            </a:r>
          </a:p>
          <a:p>
            <a:pPr algn="l"/>
            <a:endParaRPr lang="en-GB" sz="1400" b="1" dirty="0"/>
          </a:p>
        </p:txBody>
      </p:sp>
      <p:sp>
        <p:nvSpPr>
          <p:cNvPr id="35" name="Subtitle 2"/>
          <p:cNvSpPr txBox="1">
            <a:spLocks/>
          </p:cNvSpPr>
          <p:nvPr/>
        </p:nvSpPr>
        <p:spPr>
          <a:xfrm>
            <a:off x="1909460" y="5278580"/>
            <a:ext cx="9021922" cy="6279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sz="1600" b="1" dirty="0">
                <a:solidFill>
                  <a:schemeClr val="tx1">
                    <a:lumMod val="75000"/>
                    <a:lumOff val="25000"/>
                  </a:schemeClr>
                </a:solidFill>
                <a:latin typeface="Arial" panose="020B0604020202020204" pitchFamily="34" charset="0"/>
                <a:cs typeface="Arial" panose="020B0604020202020204" pitchFamily="34" charset="0"/>
              </a:rPr>
              <a:t>Artificial Intelligence in Notary Services</a:t>
            </a:r>
          </a:p>
          <a:p>
            <a:pPr algn="l"/>
            <a:endParaRPr lang="en-GB" sz="1400" b="1" dirty="0"/>
          </a:p>
        </p:txBody>
      </p:sp>
      <p:sp>
        <p:nvSpPr>
          <p:cNvPr id="3" name="Slide Number Placeholder 2"/>
          <p:cNvSpPr>
            <a:spLocks noGrp="1"/>
          </p:cNvSpPr>
          <p:nvPr>
            <p:ph type="sldNum" sz="quarter" idx="12"/>
          </p:nvPr>
        </p:nvSpPr>
        <p:spPr/>
        <p:txBody>
          <a:bodyPr/>
          <a:lstStyle/>
          <a:p>
            <a:fld id="{05A1589B-7346-4F8D-AD2E-4E0DB7CF2240}" type="slidenum">
              <a:rPr lang="en-US" smtClean="0"/>
              <a:t>10</a:t>
            </a:fld>
            <a:endParaRPr lang="en-US"/>
          </a:p>
        </p:txBody>
      </p:sp>
    </p:spTree>
    <p:extLst>
      <p:ext uri="{BB962C8B-B14F-4D97-AF65-F5344CB8AC3E}">
        <p14:creationId xmlns:p14="http://schemas.microsoft.com/office/powerpoint/2010/main" val="6529450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251358" y="-328148"/>
            <a:ext cx="11816283" cy="1500578"/>
          </a:xfrm>
        </p:spPr>
        <p:txBody>
          <a:bodyPr>
            <a:normAutofit/>
          </a:bodyPr>
          <a:lstStyle/>
          <a:p>
            <a:pPr algn="l"/>
            <a:r>
              <a:rPr lang="en-US" sz="3600" b="1" dirty="0">
                <a:solidFill>
                  <a:srgbClr val="FD5620"/>
                </a:solidFill>
                <a:latin typeface="Arial Black" charset="0"/>
                <a:ea typeface="Arial Black" charset="0"/>
                <a:cs typeface="Arial Black" charset="0"/>
              </a:rPr>
              <a:t>AI In Education and Research</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pic>
        <p:nvPicPr>
          <p:cNvPr id="18" name="Picture Placeholder 13">
            <a:extLst>
              <a:ext uri="{FF2B5EF4-FFF2-40B4-BE49-F238E27FC236}">
                <a16:creationId xmlns:a16="http://schemas.microsoft.com/office/drawing/2014/main" id="{AFB26CF3-D174-471C-9111-ADD909E7361B}"/>
              </a:ext>
            </a:extLst>
          </p:cNvPr>
          <p:cNvPicPr>
            <a:picLocks noChangeAspect="1"/>
          </p:cNvPicPr>
          <p:nvPr/>
        </p:nvPicPr>
        <p:blipFill>
          <a:blip r:embed="rId4"/>
          <a:srcRect l="17764" r="17764"/>
          <a:stretch>
            <a:fillRect/>
          </a:stretch>
        </p:blipFill>
        <p:spPr>
          <a:xfrm>
            <a:off x="1794382" y="3724969"/>
            <a:ext cx="2124144" cy="2203187"/>
          </a:xfrm>
          <a:prstGeom prst="roundRect">
            <a:avLst>
              <a:gd name="adj" fmla="val 16667"/>
            </a:avLst>
          </a:prstGeom>
        </p:spPr>
      </p:pic>
      <p:pic>
        <p:nvPicPr>
          <p:cNvPr id="19" name="Picture 18">
            <a:extLst>
              <a:ext uri="{FF2B5EF4-FFF2-40B4-BE49-F238E27FC236}">
                <a16:creationId xmlns:a16="http://schemas.microsoft.com/office/drawing/2014/main" id="{89F06F60-0F29-4133-A326-72D6093FD910}"/>
              </a:ext>
            </a:extLst>
          </p:cNvPr>
          <p:cNvPicPr>
            <a:picLocks noChangeAspect="1"/>
          </p:cNvPicPr>
          <p:nvPr/>
        </p:nvPicPr>
        <p:blipFill>
          <a:blip r:embed="rId5"/>
          <a:stretch>
            <a:fillRect/>
          </a:stretch>
        </p:blipFill>
        <p:spPr>
          <a:xfrm>
            <a:off x="4452835" y="3562242"/>
            <a:ext cx="2962275" cy="2432419"/>
          </a:xfrm>
          <a:prstGeom prst="rect">
            <a:avLst/>
          </a:prstGeom>
        </p:spPr>
      </p:pic>
      <p:pic>
        <p:nvPicPr>
          <p:cNvPr id="20" name="Content Placeholder 3">
            <a:extLst>
              <a:ext uri="{FF2B5EF4-FFF2-40B4-BE49-F238E27FC236}">
                <a16:creationId xmlns:a16="http://schemas.microsoft.com/office/drawing/2014/main" id="{968681EA-F30A-4B7B-953C-D33131B80785}"/>
              </a:ext>
            </a:extLst>
          </p:cNvPr>
          <p:cNvPicPr>
            <a:picLocks noChangeAspect="1"/>
          </p:cNvPicPr>
          <p:nvPr/>
        </p:nvPicPr>
        <p:blipFill>
          <a:blip r:embed="rId6"/>
          <a:stretch>
            <a:fillRect/>
          </a:stretch>
        </p:blipFill>
        <p:spPr>
          <a:xfrm>
            <a:off x="1306464" y="1502262"/>
            <a:ext cx="3099980" cy="1993475"/>
          </a:xfrm>
          <a:prstGeom prst="rect">
            <a:avLst/>
          </a:prstGeom>
          <a:noFill/>
          <a:ln>
            <a:noFill/>
          </a:ln>
        </p:spPr>
      </p:pic>
      <p:pic>
        <p:nvPicPr>
          <p:cNvPr id="21" name="Picture 20">
            <a:extLst>
              <a:ext uri="{FF2B5EF4-FFF2-40B4-BE49-F238E27FC236}">
                <a16:creationId xmlns:a16="http://schemas.microsoft.com/office/drawing/2014/main" id="{6B130565-A80A-47BB-801F-D52EA5FBDED9}"/>
              </a:ext>
            </a:extLst>
          </p:cNvPr>
          <p:cNvPicPr>
            <a:picLocks noChangeAspect="1"/>
          </p:cNvPicPr>
          <p:nvPr/>
        </p:nvPicPr>
        <p:blipFill>
          <a:blip r:embed="rId7">
            <a:duotone>
              <a:schemeClr val="accent6">
                <a:shade val="45000"/>
                <a:satMod val="135000"/>
              </a:schemeClr>
              <a:prstClr val="white"/>
            </a:duotone>
          </a:blip>
          <a:stretch>
            <a:fillRect/>
          </a:stretch>
        </p:blipFill>
        <p:spPr>
          <a:xfrm>
            <a:off x="5024022" y="1487777"/>
            <a:ext cx="1819903" cy="2007960"/>
          </a:xfrm>
          <a:prstGeom prst="rect">
            <a:avLst/>
          </a:prstGeom>
        </p:spPr>
      </p:pic>
      <p:pic>
        <p:nvPicPr>
          <p:cNvPr id="22" name="Picture 21">
            <a:extLst>
              <a:ext uri="{FF2B5EF4-FFF2-40B4-BE49-F238E27FC236}">
                <a16:creationId xmlns:a16="http://schemas.microsoft.com/office/drawing/2014/main" id="{1660C250-3BDA-4FE3-A86C-A9452CA0C040}"/>
              </a:ext>
            </a:extLst>
          </p:cNvPr>
          <p:cNvPicPr>
            <a:picLocks noChangeAspect="1"/>
          </p:cNvPicPr>
          <p:nvPr/>
        </p:nvPicPr>
        <p:blipFill>
          <a:blip r:embed="rId8"/>
          <a:stretch>
            <a:fillRect/>
          </a:stretch>
        </p:blipFill>
        <p:spPr>
          <a:xfrm>
            <a:off x="7680960" y="1441987"/>
            <a:ext cx="3786170" cy="2120255"/>
          </a:xfrm>
          <a:prstGeom prst="rect">
            <a:avLst/>
          </a:prstGeom>
        </p:spPr>
      </p:pic>
      <p:pic>
        <p:nvPicPr>
          <p:cNvPr id="23" name="Picture 22">
            <a:extLst>
              <a:ext uri="{FF2B5EF4-FFF2-40B4-BE49-F238E27FC236}">
                <a16:creationId xmlns:a16="http://schemas.microsoft.com/office/drawing/2014/main" id="{62C9793C-159D-4473-9272-E2202AD56D3A}"/>
              </a:ext>
            </a:extLst>
          </p:cNvPr>
          <p:cNvPicPr>
            <a:picLocks noChangeAspect="1"/>
          </p:cNvPicPr>
          <p:nvPr/>
        </p:nvPicPr>
        <p:blipFill>
          <a:blip r:embed="rId9"/>
          <a:stretch>
            <a:fillRect/>
          </a:stretch>
        </p:blipFill>
        <p:spPr>
          <a:xfrm>
            <a:off x="7680960" y="4156745"/>
            <a:ext cx="3937099" cy="1339636"/>
          </a:xfrm>
          <a:prstGeom prst="rect">
            <a:avLst/>
          </a:prstGeom>
        </p:spPr>
      </p:pic>
      <p:sp>
        <p:nvSpPr>
          <p:cNvPr id="3" name="Slide Number Placeholder 2"/>
          <p:cNvSpPr>
            <a:spLocks noGrp="1"/>
          </p:cNvSpPr>
          <p:nvPr>
            <p:ph type="sldNum" sz="quarter" idx="12"/>
          </p:nvPr>
        </p:nvSpPr>
        <p:spPr/>
        <p:txBody>
          <a:bodyPr/>
          <a:lstStyle/>
          <a:p>
            <a:fld id="{05A1589B-7346-4F8D-AD2E-4E0DB7CF2240}" type="slidenum">
              <a:rPr lang="en-US" smtClean="0"/>
              <a:t>11</a:t>
            </a:fld>
            <a:endParaRPr lang="en-US"/>
          </a:p>
        </p:txBody>
      </p:sp>
    </p:spTree>
    <p:extLst>
      <p:ext uri="{BB962C8B-B14F-4D97-AF65-F5344CB8AC3E}">
        <p14:creationId xmlns:p14="http://schemas.microsoft.com/office/powerpoint/2010/main" val="25550249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06680" y="-328148"/>
            <a:ext cx="12313920" cy="1500578"/>
          </a:xfrm>
        </p:spPr>
        <p:txBody>
          <a:bodyPr>
            <a:normAutofit/>
          </a:bodyPr>
          <a:lstStyle/>
          <a:p>
            <a:pPr algn="l"/>
            <a:r>
              <a:rPr lang="en-US" sz="3600" b="1" dirty="0">
                <a:solidFill>
                  <a:srgbClr val="FD5620"/>
                </a:solidFill>
                <a:latin typeface="Arial Black" charset="0"/>
                <a:ea typeface="Arial Black" charset="0"/>
                <a:cs typeface="Arial Black" charset="0"/>
              </a:rPr>
              <a:t>Opportunities &amp; Challenges </a:t>
            </a:r>
            <a:r>
              <a:rPr lang="en-US" sz="3600" b="1" dirty="0" smtClean="0">
                <a:solidFill>
                  <a:srgbClr val="FD5620"/>
                </a:solidFill>
                <a:latin typeface="Arial Black" charset="0"/>
                <a:ea typeface="Arial Black" charset="0"/>
                <a:cs typeface="Arial Black" charset="0"/>
              </a:rPr>
              <a:t>of </a:t>
            </a:r>
            <a:r>
              <a:rPr lang="en-US" sz="3600" b="1" dirty="0">
                <a:solidFill>
                  <a:srgbClr val="FD5620"/>
                </a:solidFill>
                <a:latin typeface="Arial Black" charset="0"/>
                <a:ea typeface="Arial Black" charset="0"/>
                <a:cs typeface="Arial Black" charset="0"/>
              </a:rPr>
              <a:t>AI-Assisted </a:t>
            </a:r>
            <a:br>
              <a:rPr lang="en-US" sz="3600" b="1" dirty="0">
                <a:solidFill>
                  <a:srgbClr val="FD5620"/>
                </a:solidFill>
                <a:latin typeface="Arial Black" charset="0"/>
                <a:ea typeface="Arial Black" charset="0"/>
                <a:cs typeface="Arial Black" charset="0"/>
              </a:rPr>
            </a:br>
            <a:r>
              <a:rPr lang="en-US" sz="3600" b="1" dirty="0">
                <a:solidFill>
                  <a:srgbClr val="FD5620"/>
                </a:solidFill>
                <a:latin typeface="Arial Black" charset="0"/>
                <a:ea typeface="Arial Black" charset="0"/>
                <a:cs typeface="Arial Black" charset="0"/>
              </a:rPr>
              <a:t>Education and Research Presentation</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sp>
        <p:nvSpPr>
          <p:cNvPr id="13" name="Subtitle 2"/>
          <p:cNvSpPr txBox="1">
            <a:spLocks/>
          </p:cNvSpPr>
          <p:nvPr/>
        </p:nvSpPr>
        <p:spPr>
          <a:xfrm>
            <a:off x="482398" y="1666536"/>
            <a:ext cx="10353242" cy="37284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600" dirty="0" smtClean="0">
                <a:solidFill>
                  <a:schemeClr val="tx1">
                    <a:lumMod val="75000"/>
                    <a:lumOff val="25000"/>
                  </a:schemeClr>
                </a:solidFill>
                <a:latin typeface="Arial" charset="0"/>
                <a:ea typeface="Arial" charset="0"/>
                <a:cs typeface="Arial" charset="0"/>
              </a:rPr>
              <a:t>Opportunities</a:t>
            </a:r>
            <a:endParaRPr lang="en-US" sz="1600" dirty="0">
              <a:solidFill>
                <a:schemeClr val="tx1">
                  <a:lumMod val="75000"/>
                  <a:lumOff val="25000"/>
                </a:schemeClr>
              </a:solidFill>
              <a:latin typeface="Arial" charset="0"/>
              <a:ea typeface="Arial" charset="0"/>
              <a:cs typeface="Arial" charset="0"/>
            </a:endParaRPr>
          </a:p>
          <a:p>
            <a:pPr marL="285750" indent="-285750" algn="l">
              <a:lnSpc>
                <a:spcPct val="100000"/>
              </a:lnSpc>
              <a:buFont typeface="Arial" panose="020B0604020202020204" pitchFamily="34" charset="0"/>
              <a:buChar char="•"/>
            </a:pPr>
            <a:r>
              <a:rPr lang="en-US" sz="1600" dirty="0">
                <a:solidFill>
                  <a:schemeClr val="tx1">
                    <a:lumMod val="75000"/>
                    <a:lumOff val="25000"/>
                  </a:schemeClr>
                </a:solidFill>
                <a:latin typeface="Arial" charset="0"/>
                <a:ea typeface="Arial" charset="0"/>
                <a:cs typeface="Arial" charset="0"/>
              </a:rPr>
              <a:t>Finding information quickly</a:t>
            </a:r>
          </a:p>
          <a:p>
            <a:pPr marL="285750" indent="-285750" algn="l">
              <a:lnSpc>
                <a:spcPct val="100000"/>
              </a:lnSpc>
              <a:buFont typeface="Arial" panose="020B0604020202020204" pitchFamily="34" charset="0"/>
              <a:buChar char="•"/>
            </a:pPr>
            <a:r>
              <a:rPr lang="en-US" sz="1600" dirty="0">
                <a:solidFill>
                  <a:schemeClr val="tx1">
                    <a:lumMod val="75000"/>
                    <a:lumOff val="25000"/>
                  </a:schemeClr>
                </a:solidFill>
                <a:latin typeface="Arial" charset="0"/>
                <a:ea typeface="Arial" charset="0"/>
                <a:cs typeface="Arial" charset="0"/>
              </a:rPr>
              <a:t>Quickly sorting and analyzing big data</a:t>
            </a:r>
          </a:p>
          <a:p>
            <a:pPr marL="285750" indent="-285750" algn="l">
              <a:lnSpc>
                <a:spcPct val="100000"/>
              </a:lnSpc>
              <a:buFont typeface="Arial" panose="020B0604020202020204" pitchFamily="34" charset="0"/>
              <a:buChar char="•"/>
            </a:pPr>
            <a:r>
              <a:rPr lang="en-US" sz="1600" dirty="0">
                <a:solidFill>
                  <a:schemeClr val="tx1">
                    <a:lumMod val="75000"/>
                    <a:lumOff val="25000"/>
                  </a:schemeClr>
                </a:solidFill>
                <a:latin typeface="Arial" charset="0"/>
                <a:ea typeface="Arial" charset="0"/>
                <a:cs typeface="Arial" charset="0"/>
              </a:rPr>
              <a:t>Assisting in the analysis of the legislation of foreign countries in the legislative </a:t>
            </a:r>
            <a:r>
              <a:rPr lang="en-US" sz="1600" dirty="0" smtClean="0">
                <a:solidFill>
                  <a:schemeClr val="tx1">
                    <a:lumMod val="75000"/>
                    <a:lumOff val="25000"/>
                  </a:schemeClr>
                </a:solidFill>
                <a:latin typeface="Arial" charset="0"/>
                <a:ea typeface="Arial" charset="0"/>
                <a:cs typeface="Arial" charset="0"/>
              </a:rPr>
              <a:t>process</a:t>
            </a:r>
          </a:p>
          <a:p>
            <a:pPr marL="285750" indent="-285750" algn="l">
              <a:lnSpc>
                <a:spcPct val="100000"/>
              </a:lnSpc>
              <a:buFont typeface="Arial" panose="020B0604020202020204" pitchFamily="34" charset="0"/>
              <a:buChar char="•"/>
            </a:pPr>
            <a:endParaRPr lang="en-US" sz="1600" dirty="0">
              <a:solidFill>
                <a:schemeClr val="tx1">
                  <a:lumMod val="75000"/>
                  <a:lumOff val="25000"/>
                </a:schemeClr>
              </a:solidFill>
              <a:latin typeface="Arial" charset="0"/>
              <a:ea typeface="Arial" charset="0"/>
              <a:cs typeface="Arial" charset="0"/>
            </a:endParaRPr>
          </a:p>
          <a:p>
            <a:pPr algn="l">
              <a:lnSpc>
                <a:spcPct val="100000"/>
              </a:lnSpc>
            </a:pPr>
            <a:r>
              <a:rPr lang="en-US" sz="1600" dirty="0" smtClean="0">
                <a:solidFill>
                  <a:schemeClr val="tx1">
                    <a:lumMod val="75000"/>
                    <a:lumOff val="25000"/>
                  </a:schemeClr>
                </a:solidFill>
                <a:latin typeface="Arial" charset="0"/>
                <a:ea typeface="Arial" charset="0"/>
                <a:cs typeface="Arial" charset="0"/>
              </a:rPr>
              <a:t>Challenges</a:t>
            </a:r>
            <a:endParaRPr lang="en-US" sz="1600" dirty="0">
              <a:solidFill>
                <a:schemeClr val="tx1">
                  <a:lumMod val="75000"/>
                  <a:lumOff val="25000"/>
                </a:schemeClr>
              </a:solidFill>
              <a:latin typeface="Arial" charset="0"/>
              <a:ea typeface="Arial" charset="0"/>
              <a:cs typeface="Arial" charset="0"/>
            </a:endParaRPr>
          </a:p>
          <a:p>
            <a:pPr marL="285750" indent="-285750" algn="l">
              <a:lnSpc>
                <a:spcPct val="100000"/>
              </a:lnSpc>
              <a:buFont typeface="Arial" panose="020B0604020202020204" pitchFamily="34" charset="0"/>
              <a:buChar char="•"/>
            </a:pPr>
            <a:r>
              <a:rPr lang="en-US" sz="1600" dirty="0">
                <a:solidFill>
                  <a:schemeClr val="tx1">
                    <a:lumMod val="75000"/>
                    <a:lumOff val="25000"/>
                  </a:schemeClr>
                </a:solidFill>
                <a:latin typeface="Arial" charset="0"/>
                <a:ea typeface="Arial" charset="0"/>
                <a:cs typeface="Arial" charset="0"/>
              </a:rPr>
              <a:t>The need to verify information</a:t>
            </a:r>
          </a:p>
          <a:p>
            <a:pPr marL="285750" indent="-285750" algn="l">
              <a:lnSpc>
                <a:spcPct val="100000"/>
              </a:lnSpc>
              <a:buFont typeface="Arial" panose="020B0604020202020204" pitchFamily="34" charset="0"/>
              <a:buChar char="•"/>
            </a:pPr>
            <a:r>
              <a:rPr lang="en-US" sz="1600" dirty="0">
                <a:solidFill>
                  <a:schemeClr val="tx1">
                    <a:lumMod val="75000"/>
                    <a:lumOff val="25000"/>
                  </a:schemeClr>
                </a:solidFill>
                <a:latin typeface="Arial" charset="0"/>
                <a:ea typeface="Arial" charset="0"/>
                <a:cs typeface="Arial" charset="0"/>
              </a:rPr>
              <a:t>Limiting access to deep scientific research information</a:t>
            </a:r>
          </a:p>
          <a:p>
            <a:pPr algn="l">
              <a:lnSpc>
                <a:spcPct val="100000"/>
              </a:lnSpc>
            </a:pPr>
            <a:endParaRPr lang="en-US" sz="1800" dirty="0">
              <a:solidFill>
                <a:schemeClr val="tx2">
                  <a:lumMod val="75000"/>
                </a:schemeClr>
              </a:solidFill>
              <a:latin typeface="Arial" charset="0"/>
              <a:ea typeface="Arial" charset="0"/>
              <a:cs typeface="Arial" charset="0"/>
            </a:endParaRPr>
          </a:p>
        </p:txBody>
      </p:sp>
      <p:sp>
        <p:nvSpPr>
          <p:cNvPr id="3" name="Slide Number Placeholder 2"/>
          <p:cNvSpPr>
            <a:spLocks noGrp="1"/>
          </p:cNvSpPr>
          <p:nvPr>
            <p:ph type="sldNum" sz="quarter" idx="12"/>
          </p:nvPr>
        </p:nvSpPr>
        <p:spPr/>
        <p:txBody>
          <a:bodyPr/>
          <a:lstStyle/>
          <a:p>
            <a:fld id="{05A1589B-7346-4F8D-AD2E-4E0DB7CF2240}" type="slidenum">
              <a:rPr lang="en-US" smtClean="0"/>
              <a:t>12</a:t>
            </a:fld>
            <a:endParaRPr lang="en-US"/>
          </a:p>
        </p:txBody>
      </p:sp>
    </p:spTree>
    <p:extLst>
      <p:ext uri="{BB962C8B-B14F-4D97-AF65-F5344CB8AC3E}">
        <p14:creationId xmlns:p14="http://schemas.microsoft.com/office/powerpoint/2010/main" val="35018050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06680" y="-328148"/>
            <a:ext cx="12313920" cy="1500578"/>
          </a:xfrm>
        </p:spPr>
        <p:txBody>
          <a:bodyPr>
            <a:normAutofit/>
          </a:bodyPr>
          <a:lstStyle/>
          <a:p>
            <a:pPr algn="l"/>
            <a:r>
              <a:rPr lang="en-US" sz="3600" b="1" dirty="0">
                <a:solidFill>
                  <a:srgbClr val="FD5620"/>
                </a:solidFill>
                <a:latin typeface="Arial Black" charset="0"/>
                <a:ea typeface="Arial Black" charset="0"/>
                <a:cs typeface="Arial Black" charset="0"/>
              </a:rPr>
              <a:t>Opportunities &amp; Challenges </a:t>
            </a:r>
            <a:r>
              <a:rPr lang="en-US" sz="3600" b="1" dirty="0" smtClean="0">
                <a:solidFill>
                  <a:srgbClr val="FD5620"/>
                </a:solidFill>
                <a:latin typeface="Arial Black" charset="0"/>
                <a:ea typeface="Arial Black" charset="0"/>
                <a:cs typeface="Arial Black" charset="0"/>
              </a:rPr>
              <a:t>of </a:t>
            </a:r>
            <a:r>
              <a:rPr lang="en-US" sz="3600" b="1" dirty="0">
                <a:solidFill>
                  <a:srgbClr val="FD5620"/>
                </a:solidFill>
                <a:latin typeface="Arial Black" charset="0"/>
                <a:ea typeface="Arial Black" charset="0"/>
                <a:cs typeface="Arial Black" charset="0"/>
              </a:rPr>
              <a:t>AI-Assisted </a:t>
            </a:r>
            <a:br>
              <a:rPr lang="en-US" sz="3600" b="1" dirty="0">
                <a:solidFill>
                  <a:srgbClr val="FD5620"/>
                </a:solidFill>
                <a:latin typeface="Arial Black" charset="0"/>
                <a:ea typeface="Arial Black" charset="0"/>
                <a:cs typeface="Arial Black" charset="0"/>
              </a:rPr>
            </a:br>
            <a:r>
              <a:rPr lang="en-US" sz="3600" b="1" dirty="0">
                <a:solidFill>
                  <a:srgbClr val="FD5620"/>
                </a:solidFill>
                <a:latin typeface="Arial Black" charset="0"/>
                <a:ea typeface="Arial Black" charset="0"/>
                <a:cs typeface="Arial Black" charset="0"/>
              </a:rPr>
              <a:t>Education and Research Presentation</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sp>
        <p:nvSpPr>
          <p:cNvPr id="13" name="Subtitle 2"/>
          <p:cNvSpPr txBox="1">
            <a:spLocks/>
          </p:cNvSpPr>
          <p:nvPr/>
        </p:nvSpPr>
        <p:spPr>
          <a:xfrm>
            <a:off x="482398" y="1666536"/>
            <a:ext cx="10353242" cy="37284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800" dirty="0" smtClean="0">
                <a:solidFill>
                  <a:schemeClr val="tx2">
                    <a:lumMod val="75000"/>
                  </a:schemeClr>
                </a:solidFill>
                <a:latin typeface="Arial" charset="0"/>
                <a:ea typeface="Arial" charset="0"/>
                <a:cs typeface="Arial" charset="0"/>
              </a:rPr>
              <a:t>Opportunities</a:t>
            </a:r>
            <a:endParaRPr lang="en-US" sz="1800" dirty="0">
              <a:solidFill>
                <a:schemeClr val="tx2">
                  <a:lumMod val="75000"/>
                </a:schemeClr>
              </a:solidFill>
              <a:latin typeface="Arial" charset="0"/>
              <a:ea typeface="Arial" charset="0"/>
              <a:cs typeface="Arial" charset="0"/>
            </a:endParaRP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Finding information quickly</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Quickly sorting and analyzing big data</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Assisting in the analysis of the legislation of foreign countries in the legislative </a:t>
            </a:r>
            <a:r>
              <a:rPr lang="en-US" sz="1800" dirty="0" smtClean="0">
                <a:solidFill>
                  <a:schemeClr val="tx2">
                    <a:lumMod val="75000"/>
                  </a:schemeClr>
                </a:solidFill>
                <a:latin typeface="Arial" charset="0"/>
                <a:ea typeface="Arial" charset="0"/>
                <a:cs typeface="Arial" charset="0"/>
              </a:rPr>
              <a:t>process</a:t>
            </a:r>
          </a:p>
          <a:p>
            <a:pPr marL="285750" indent="-285750" algn="l">
              <a:lnSpc>
                <a:spcPct val="100000"/>
              </a:lnSpc>
              <a:buFont typeface="Arial" panose="020B0604020202020204" pitchFamily="34" charset="0"/>
              <a:buChar char="•"/>
            </a:pPr>
            <a:endParaRPr lang="en-US" sz="1800" dirty="0">
              <a:solidFill>
                <a:schemeClr val="tx2">
                  <a:lumMod val="75000"/>
                </a:schemeClr>
              </a:solidFill>
              <a:latin typeface="Arial" charset="0"/>
              <a:ea typeface="Arial" charset="0"/>
              <a:cs typeface="Arial" charset="0"/>
            </a:endParaRPr>
          </a:p>
          <a:p>
            <a:pPr algn="l">
              <a:lnSpc>
                <a:spcPct val="100000"/>
              </a:lnSpc>
            </a:pPr>
            <a:r>
              <a:rPr lang="en-US" sz="1800" dirty="0" smtClean="0">
                <a:solidFill>
                  <a:schemeClr val="tx2">
                    <a:lumMod val="75000"/>
                  </a:schemeClr>
                </a:solidFill>
                <a:latin typeface="Arial" charset="0"/>
                <a:ea typeface="Arial" charset="0"/>
                <a:cs typeface="Arial" charset="0"/>
              </a:rPr>
              <a:t>Challenges</a:t>
            </a:r>
            <a:endParaRPr lang="en-US" sz="1800" dirty="0">
              <a:solidFill>
                <a:schemeClr val="tx2">
                  <a:lumMod val="75000"/>
                </a:schemeClr>
              </a:solidFill>
              <a:latin typeface="Arial" charset="0"/>
              <a:ea typeface="Arial" charset="0"/>
              <a:cs typeface="Arial" charset="0"/>
            </a:endParaRP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The need to verify information</a:t>
            </a:r>
          </a:p>
          <a:p>
            <a:pPr marL="285750" indent="-285750" algn="l">
              <a:lnSpc>
                <a:spcPct val="100000"/>
              </a:lnSpc>
              <a:buFont typeface="Arial" panose="020B0604020202020204" pitchFamily="34" charset="0"/>
              <a:buChar char="•"/>
            </a:pPr>
            <a:r>
              <a:rPr lang="en-US" sz="1800" dirty="0">
                <a:solidFill>
                  <a:schemeClr val="tx2">
                    <a:lumMod val="75000"/>
                  </a:schemeClr>
                </a:solidFill>
                <a:latin typeface="Arial" charset="0"/>
                <a:ea typeface="Arial" charset="0"/>
                <a:cs typeface="Arial" charset="0"/>
              </a:rPr>
              <a:t>Limiting access to deep scientific research information</a:t>
            </a:r>
          </a:p>
          <a:p>
            <a:pPr algn="l">
              <a:lnSpc>
                <a:spcPct val="100000"/>
              </a:lnSpc>
            </a:pPr>
            <a:endParaRPr lang="en-US" sz="1800" dirty="0">
              <a:solidFill>
                <a:schemeClr val="tx2">
                  <a:lumMod val="75000"/>
                </a:schemeClr>
              </a:solidFill>
              <a:latin typeface="Arial" charset="0"/>
              <a:ea typeface="Arial" charset="0"/>
              <a:cs typeface="Arial" charset="0"/>
            </a:endParaRPr>
          </a:p>
        </p:txBody>
      </p:sp>
      <p:sp>
        <p:nvSpPr>
          <p:cNvPr id="3" name="Slide Number Placeholder 2"/>
          <p:cNvSpPr>
            <a:spLocks noGrp="1"/>
          </p:cNvSpPr>
          <p:nvPr>
            <p:ph type="sldNum" sz="quarter" idx="12"/>
          </p:nvPr>
        </p:nvSpPr>
        <p:spPr/>
        <p:txBody>
          <a:bodyPr/>
          <a:lstStyle/>
          <a:p>
            <a:fld id="{05A1589B-7346-4F8D-AD2E-4E0DB7CF2240}" type="slidenum">
              <a:rPr lang="en-US" smtClean="0"/>
              <a:t>13</a:t>
            </a:fld>
            <a:endParaRPr lang="en-US"/>
          </a:p>
        </p:txBody>
      </p:sp>
    </p:spTree>
    <p:extLst>
      <p:ext uri="{BB962C8B-B14F-4D97-AF65-F5344CB8AC3E}">
        <p14:creationId xmlns:p14="http://schemas.microsoft.com/office/powerpoint/2010/main" val="2803500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8" y="-328148"/>
            <a:ext cx="11243935" cy="1500578"/>
          </a:xfrm>
        </p:spPr>
        <p:txBody>
          <a:bodyPr>
            <a:normAutofit/>
          </a:bodyPr>
          <a:lstStyle/>
          <a:p>
            <a:pPr algn="l"/>
            <a:r>
              <a:rPr lang="en-US" sz="3600" b="1" dirty="0">
                <a:solidFill>
                  <a:srgbClr val="FD5620"/>
                </a:solidFill>
                <a:latin typeface="Arial Black" charset="0"/>
                <a:ea typeface="Arial Black" charset="0"/>
                <a:cs typeface="Arial Black" charset="0"/>
              </a:rPr>
              <a:t>Basic principles in the education and research process</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sp>
        <p:nvSpPr>
          <p:cNvPr id="13" name="Subtitle 2"/>
          <p:cNvSpPr txBox="1">
            <a:spLocks/>
          </p:cNvSpPr>
          <p:nvPr/>
        </p:nvSpPr>
        <p:spPr>
          <a:xfrm>
            <a:off x="482398" y="1666536"/>
            <a:ext cx="10353242" cy="37284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00000"/>
              </a:lnSpc>
              <a:buFont typeface="Arial" panose="020B0604020202020204" pitchFamily="34" charset="0"/>
              <a:buChar char="•"/>
            </a:pPr>
            <a:r>
              <a:rPr lang="en-US" sz="1600" dirty="0">
                <a:solidFill>
                  <a:schemeClr val="tx2">
                    <a:lumMod val="75000"/>
                  </a:schemeClr>
                </a:solidFill>
                <a:latin typeface="Arial" charset="0"/>
                <a:ea typeface="Arial" charset="0"/>
                <a:cs typeface="Arial" charset="0"/>
              </a:rPr>
              <a:t>Legal  </a:t>
            </a:r>
            <a:r>
              <a:rPr lang="en-US" sz="1600" dirty="0" smtClean="0">
                <a:solidFill>
                  <a:schemeClr val="tx2">
                    <a:lumMod val="75000"/>
                  </a:schemeClr>
                </a:solidFill>
                <a:latin typeface="Arial" charset="0"/>
                <a:ea typeface="Arial" charset="0"/>
                <a:cs typeface="Arial" charset="0"/>
              </a:rPr>
              <a:t>compliance</a:t>
            </a:r>
          </a:p>
          <a:p>
            <a:pPr marL="285750" indent="-285750" algn="l">
              <a:lnSpc>
                <a:spcPct val="100000"/>
              </a:lnSpc>
              <a:buFont typeface="Arial" panose="020B0604020202020204" pitchFamily="34" charset="0"/>
              <a:buChar char="•"/>
            </a:pPr>
            <a:r>
              <a:rPr lang="en-US" sz="1600" dirty="0" smtClean="0">
                <a:solidFill>
                  <a:schemeClr val="tx2">
                    <a:lumMod val="75000"/>
                  </a:schemeClr>
                </a:solidFill>
                <a:latin typeface="Arial" charset="0"/>
                <a:ea typeface="Arial" charset="0"/>
                <a:cs typeface="Arial" charset="0"/>
              </a:rPr>
              <a:t>Ethics</a:t>
            </a:r>
          </a:p>
          <a:p>
            <a:pPr marL="285750" indent="-285750" algn="l">
              <a:lnSpc>
                <a:spcPct val="100000"/>
              </a:lnSpc>
              <a:buFont typeface="Arial" panose="020B0604020202020204" pitchFamily="34" charset="0"/>
              <a:buChar char="•"/>
            </a:pPr>
            <a:r>
              <a:rPr lang="en-US" sz="1600" dirty="0" smtClean="0">
                <a:solidFill>
                  <a:schemeClr val="tx2">
                    <a:lumMod val="75000"/>
                  </a:schemeClr>
                </a:solidFill>
                <a:latin typeface="Arial" charset="0"/>
                <a:ea typeface="Arial" charset="0"/>
                <a:cs typeface="Arial" charset="0"/>
              </a:rPr>
              <a:t>Sustainability</a:t>
            </a:r>
            <a:endParaRPr lang="en-US" sz="1600" dirty="0">
              <a:solidFill>
                <a:schemeClr val="tx2">
                  <a:lumMod val="75000"/>
                </a:schemeClr>
              </a:solidFill>
              <a:latin typeface="Arial" charset="0"/>
              <a:ea typeface="Arial" charset="0"/>
              <a:cs typeface="Arial" charset="0"/>
            </a:endParaRPr>
          </a:p>
          <a:p>
            <a:pPr marL="285750" indent="-285750" algn="l">
              <a:lnSpc>
                <a:spcPct val="100000"/>
              </a:lnSpc>
              <a:buFont typeface="Arial" panose="020B0604020202020204" pitchFamily="34" charset="0"/>
              <a:buChar char="•"/>
            </a:pPr>
            <a:endParaRPr lang="en-US" sz="1600" dirty="0" smtClean="0">
              <a:solidFill>
                <a:schemeClr val="tx2">
                  <a:lumMod val="75000"/>
                </a:schemeClr>
              </a:solidFill>
              <a:latin typeface="Arial" charset="0"/>
              <a:ea typeface="Arial" charset="0"/>
              <a:cs typeface="Arial" charset="0"/>
            </a:endParaRPr>
          </a:p>
          <a:p>
            <a:pPr algn="l">
              <a:lnSpc>
                <a:spcPct val="100000"/>
              </a:lnSpc>
            </a:pPr>
            <a:endParaRPr lang="en-US" sz="1600" dirty="0">
              <a:solidFill>
                <a:schemeClr val="tx2">
                  <a:lumMod val="75000"/>
                </a:schemeClr>
              </a:solidFill>
              <a:latin typeface="Arial" charset="0"/>
              <a:ea typeface="Arial" charset="0"/>
              <a:cs typeface="Arial" charset="0"/>
            </a:endParaRPr>
          </a:p>
        </p:txBody>
      </p:sp>
      <p:sp>
        <p:nvSpPr>
          <p:cNvPr id="3" name="Slide Number Placeholder 2"/>
          <p:cNvSpPr>
            <a:spLocks noGrp="1"/>
          </p:cNvSpPr>
          <p:nvPr>
            <p:ph type="sldNum" sz="quarter" idx="12"/>
          </p:nvPr>
        </p:nvSpPr>
        <p:spPr/>
        <p:txBody>
          <a:bodyPr/>
          <a:lstStyle/>
          <a:p>
            <a:fld id="{05A1589B-7346-4F8D-AD2E-4E0DB7CF2240}" type="slidenum">
              <a:rPr lang="en-US" smtClean="0"/>
              <a:t>14</a:t>
            </a:fld>
            <a:endParaRPr lang="en-US"/>
          </a:p>
        </p:txBody>
      </p:sp>
    </p:spTree>
    <p:extLst>
      <p:ext uri="{BB962C8B-B14F-4D97-AF65-F5344CB8AC3E}">
        <p14:creationId xmlns:p14="http://schemas.microsoft.com/office/powerpoint/2010/main" val="15918542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82398" y="-328148"/>
            <a:ext cx="11243935" cy="1500578"/>
          </a:xfrm>
        </p:spPr>
        <p:txBody>
          <a:bodyPr>
            <a:normAutofit/>
          </a:bodyPr>
          <a:lstStyle/>
          <a:p>
            <a:pPr algn="l"/>
            <a:r>
              <a:rPr lang="en-US" sz="3600" b="1" dirty="0">
                <a:solidFill>
                  <a:srgbClr val="FD5620"/>
                </a:solidFill>
                <a:latin typeface="Arial Black" charset="0"/>
                <a:ea typeface="Arial Black" charset="0"/>
                <a:cs typeface="Arial Black" charset="0"/>
              </a:rPr>
              <a:t>Compliance with the principles of artificial intelligence ethics means</a:t>
            </a:r>
          </a:p>
        </p:txBody>
      </p:sp>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sp>
        <p:nvSpPr>
          <p:cNvPr id="13" name="Subtitle 2"/>
          <p:cNvSpPr txBox="1">
            <a:spLocks/>
          </p:cNvSpPr>
          <p:nvPr/>
        </p:nvSpPr>
        <p:spPr>
          <a:xfrm>
            <a:off x="482398" y="1666536"/>
            <a:ext cx="10353242" cy="37284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00000"/>
              </a:lnSpc>
              <a:buFont typeface="Arial" panose="020B0604020202020204" pitchFamily="34" charset="0"/>
              <a:buChar char="•"/>
            </a:pPr>
            <a:r>
              <a:rPr lang="en-US" sz="1600" dirty="0">
                <a:solidFill>
                  <a:schemeClr val="tx2">
                    <a:lumMod val="75000"/>
                  </a:schemeClr>
                </a:solidFill>
                <a:latin typeface="Arial" charset="0"/>
                <a:ea typeface="Arial" charset="0"/>
                <a:cs typeface="Arial" charset="0"/>
              </a:rPr>
              <a:t>Protection of good faith</a:t>
            </a:r>
          </a:p>
          <a:p>
            <a:pPr marL="285750" indent="-285750" algn="l">
              <a:lnSpc>
                <a:spcPct val="100000"/>
              </a:lnSpc>
              <a:buFont typeface="Arial" panose="020B0604020202020204" pitchFamily="34" charset="0"/>
              <a:buChar char="•"/>
            </a:pPr>
            <a:r>
              <a:rPr lang="en-US" sz="1600" dirty="0">
                <a:solidFill>
                  <a:schemeClr val="tx2">
                    <a:lumMod val="75000"/>
                  </a:schemeClr>
                </a:solidFill>
                <a:latin typeface="Arial" charset="0"/>
                <a:ea typeface="Arial" charset="0"/>
                <a:cs typeface="Arial" charset="0"/>
              </a:rPr>
              <a:t>Respect for human autonomy</a:t>
            </a:r>
          </a:p>
          <a:p>
            <a:pPr marL="285750" indent="-285750" algn="l">
              <a:lnSpc>
                <a:spcPct val="100000"/>
              </a:lnSpc>
              <a:buFont typeface="Arial" panose="020B0604020202020204" pitchFamily="34" charset="0"/>
              <a:buChar char="•"/>
            </a:pPr>
            <a:r>
              <a:rPr lang="en-US" sz="1600" dirty="0">
                <a:solidFill>
                  <a:schemeClr val="tx2">
                    <a:lumMod val="75000"/>
                  </a:schemeClr>
                </a:solidFill>
                <a:latin typeface="Arial" charset="0"/>
                <a:ea typeface="Arial" charset="0"/>
                <a:cs typeface="Arial" charset="0"/>
              </a:rPr>
              <a:t>Justice</a:t>
            </a:r>
          </a:p>
          <a:p>
            <a:pPr marL="285750" indent="-285750" algn="l">
              <a:lnSpc>
                <a:spcPct val="100000"/>
              </a:lnSpc>
              <a:buFont typeface="Arial" panose="020B0604020202020204" pitchFamily="34" charset="0"/>
              <a:buChar char="•"/>
            </a:pPr>
            <a:r>
              <a:rPr lang="en-US" sz="1600" dirty="0">
                <a:solidFill>
                  <a:schemeClr val="tx2">
                    <a:lumMod val="75000"/>
                  </a:schemeClr>
                </a:solidFill>
                <a:latin typeface="Arial" charset="0"/>
                <a:ea typeface="Arial" charset="0"/>
                <a:cs typeface="Arial" charset="0"/>
              </a:rPr>
              <a:t>Damage </a:t>
            </a:r>
            <a:r>
              <a:rPr lang="en-US" sz="1600" dirty="0" smtClean="0">
                <a:solidFill>
                  <a:schemeClr val="tx2">
                    <a:lumMod val="75000"/>
                  </a:schemeClr>
                </a:solidFill>
                <a:latin typeface="Arial" charset="0"/>
                <a:ea typeface="Arial" charset="0"/>
                <a:cs typeface="Arial" charset="0"/>
              </a:rPr>
              <a:t>Prevention</a:t>
            </a:r>
          </a:p>
          <a:p>
            <a:pPr marL="285750" indent="-285750" algn="l">
              <a:lnSpc>
                <a:spcPct val="100000"/>
              </a:lnSpc>
              <a:buFont typeface="Arial" panose="020B0604020202020204" pitchFamily="34" charset="0"/>
              <a:buChar char="•"/>
            </a:pPr>
            <a:endParaRPr lang="en-US" sz="1600" dirty="0" smtClean="0">
              <a:solidFill>
                <a:schemeClr val="tx2">
                  <a:lumMod val="75000"/>
                </a:schemeClr>
              </a:solidFill>
              <a:latin typeface="Arial" charset="0"/>
              <a:ea typeface="Arial" charset="0"/>
              <a:cs typeface="Arial" charset="0"/>
            </a:endParaRPr>
          </a:p>
          <a:p>
            <a:pPr marL="285750" indent="-285750" algn="l">
              <a:lnSpc>
                <a:spcPct val="100000"/>
              </a:lnSpc>
              <a:buFont typeface="Arial" panose="020B0604020202020204" pitchFamily="34" charset="0"/>
              <a:buChar char="•"/>
            </a:pPr>
            <a:endParaRPr lang="en-US" sz="1600" dirty="0">
              <a:solidFill>
                <a:schemeClr val="tx2">
                  <a:lumMod val="75000"/>
                </a:schemeClr>
              </a:solidFill>
              <a:latin typeface="Arial" charset="0"/>
              <a:ea typeface="Arial" charset="0"/>
              <a:cs typeface="Arial" charset="0"/>
            </a:endParaRPr>
          </a:p>
          <a:p>
            <a:pPr algn="l">
              <a:lnSpc>
                <a:spcPct val="100000"/>
              </a:lnSpc>
            </a:pPr>
            <a:endParaRPr lang="en-US" sz="1600" dirty="0" smtClean="0">
              <a:solidFill>
                <a:schemeClr val="tx2">
                  <a:lumMod val="75000"/>
                </a:schemeClr>
              </a:solidFill>
              <a:latin typeface="Arial" charset="0"/>
              <a:ea typeface="Arial" charset="0"/>
              <a:cs typeface="Arial" charset="0"/>
            </a:endParaRPr>
          </a:p>
          <a:p>
            <a:pPr algn="l">
              <a:lnSpc>
                <a:spcPct val="100000"/>
              </a:lnSpc>
            </a:pPr>
            <a:endParaRPr lang="en-US" sz="1600" dirty="0">
              <a:solidFill>
                <a:schemeClr val="tx2">
                  <a:lumMod val="75000"/>
                </a:schemeClr>
              </a:solidFill>
              <a:latin typeface="Arial" charset="0"/>
              <a:ea typeface="Arial" charset="0"/>
              <a:cs typeface="Arial" charset="0"/>
            </a:endParaRPr>
          </a:p>
        </p:txBody>
      </p:sp>
      <p:sp>
        <p:nvSpPr>
          <p:cNvPr id="3" name="Slide Number Placeholder 2"/>
          <p:cNvSpPr>
            <a:spLocks noGrp="1"/>
          </p:cNvSpPr>
          <p:nvPr>
            <p:ph type="sldNum" sz="quarter" idx="12"/>
          </p:nvPr>
        </p:nvSpPr>
        <p:spPr/>
        <p:txBody>
          <a:bodyPr/>
          <a:lstStyle/>
          <a:p>
            <a:fld id="{05A1589B-7346-4F8D-AD2E-4E0DB7CF2240}" type="slidenum">
              <a:rPr lang="en-US" smtClean="0"/>
              <a:t>15</a:t>
            </a:fld>
            <a:endParaRPr lang="en-US"/>
          </a:p>
        </p:txBody>
      </p:sp>
    </p:spTree>
    <p:extLst>
      <p:ext uri="{BB962C8B-B14F-4D97-AF65-F5344CB8AC3E}">
        <p14:creationId xmlns:p14="http://schemas.microsoft.com/office/powerpoint/2010/main" val="40478818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1" name="Straight Connector 10"/>
          <p:cNvCxnSpPr/>
          <p:nvPr/>
        </p:nvCxnSpPr>
        <p:spPr>
          <a:xfrm>
            <a:off x="592667" y="1185333"/>
            <a:ext cx="11133666"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398" y="5921326"/>
            <a:ext cx="1427062" cy="1019397"/>
          </a:xfrm>
          <a:prstGeom prst="rect">
            <a:avLst/>
          </a:prstGeom>
        </p:spPr>
      </p:pic>
      <p:sp>
        <p:nvSpPr>
          <p:cNvPr id="12" name="Subtitle 2"/>
          <p:cNvSpPr txBox="1">
            <a:spLocks/>
          </p:cNvSpPr>
          <p:nvPr/>
        </p:nvSpPr>
        <p:spPr>
          <a:xfrm>
            <a:off x="7543579" y="6330273"/>
            <a:ext cx="4405207" cy="321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dirty="0">
                <a:solidFill>
                  <a:schemeClr val="bg1"/>
                </a:solidFill>
                <a:latin typeface="Arial" charset="0"/>
                <a:ea typeface="Arial" charset="0"/>
                <a:cs typeface="Arial" charset="0"/>
              </a:rPr>
              <a:t>www.europris.org</a:t>
            </a:r>
          </a:p>
        </p:txBody>
      </p:sp>
      <p:sp>
        <p:nvSpPr>
          <p:cNvPr id="13" name="Subtitle 2"/>
          <p:cNvSpPr txBox="1">
            <a:spLocks/>
          </p:cNvSpPr>
          <p:nvPr/>
        </p:nvSpPr>
        <p:spPr>
          <a:xfrm>
            <a:off x="482398" y="1666536"/>
            <a:ext cx="10353242" cy="37284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00000"/>
              </a:lnSpc>
              <a:buFont typeface="Arial" panose="020B0604020202020204" pitchFamily="34" charset="0"/>
              <a:buChar char="•"/>
            </a:pPr>
            <a:r>
              <a:rPr lang="en-US" sz="1600" dirty="0">
                <a:solidFill>
                  <a:schemeClr val="tx2">
                    <a:lumMod val="75000"/>
                  </a:schemeClr>
                </a:solidFill>
                <a:latin typeface="Arial" panose="020B0604020202020204" pitchFamily="34" charset="0"/>
                <a:ea typeface="Arial" charset="0"/>
                <a:cs typeface="Arial" panose="020B0604020202020204" pitchFamily="34" charset="0"/>
              </a:rPr>
              <a:t>Learning – Using various non-formal education methods (such as trainings, seminars, workshops, conferences, etc.)</a:t>
            </a:r>
          </a:p>
          <a:p>
            <a:pPr marL="285750" indent="-285750" algn="l">
              <a:lnSpc>
                <a:spcPct val="100000"/>
              </a:lnSpc>
              <a:buFont typeface="Arial" panose="020B0604020202020204" pitchFamily="34" charset="0"/>
              <a:buChar char="•"/>
            </a:pPr>
            <a:r>
              <a:rPr lang="en-US" sz="1600" dirty="0">
                <a:solidFill>
                  <a:schemeClr val="tx2">
                    <a:lumMod val="75000"/>
                  </a:schemeClr>
                </a:solidFill>
                <a:latin typeface="Arial" panose="020B0604020202020204" pitchFamily="34" charset="0"/>
                <a:cs typeface="Arial" panose="020B0604020202020204" pitchFamily="34" charset="0"/>
              </a:rPr>
              <a:t>Evaluation </a:t>
            </a:r>
            <a:r>
              <a:rPr lang="ka-GE" sz="1600" dirty="0">
                <a:solidFill>
                  <a:schemeClr val="tx2">
                    <a:lumMod val="75000"/>
                  </a:schemeClr>
                </a:solidFill>
                <a:cs typeface="Arial" panose="020B0604020202020204" pitchFamily="34" charset="0"/>
              </a:rPr>
              <a:t>- </a:t>
            </a:r>
            <a:r>
              <a:rPr lang="en-US" sz="1600" dirty="0">
                <a:solidFill>
                  <a:schemeClr val="tx2">
                    <a:lumMod val="75000"/>
                  </a:schemeClr>
                </a:solidFill>
                <a:latin typeface="Arial" panose="020B0604020202020204" pitchFamily="34" charset="0"/>
                <a:cs typeface="Arial" panose="020B0604020202020204" pitchFamily="34" charset="0"/>
              </a:rPr>
              <a:t> Creating certification (qualification) tests  for the staff selection process, organizing and conducting tests</a:t>
            </a:r>
            <a:r>
              <a:rPr lang="en-US" sz="1600" dirty="0">
                <a:latin typeface="Arial" panose="020B0604020202020204" pitchFamily="34" charset="0"/>
                <a:cs typeface="Arial" panose="020B0604020202020204" pitchFamily="34" charset="0"/>
              </a:rPr>
              <a:t>. </a:t>
            </a:r>
          </a:p>
          <a:p>
            <a:pPr marL="285750" indent="-285750" algn="l">
              <a:lnSpc>
                <a:spcPct val="100000"/>
              </a:lnSpc>
              <a:buFont typeface="Arial" panose="020B0604020202020204" pitchFamily="34" charset="0"/>
              <a:buChar char="•"/>
            </a:pPr>
            <a:r>
              <a:rPr lang="en-US" sz="1600" dirty="0">
                <a:solidFill>
                  <a:schemeClr val="tx2">
                    <a:lumMod val="75000"/>
                  </a:schemeClr>
                </a:solidFill>
                <a:latin typeface="Arial" panose="020B0604020202020204" pitchFamily="34" charset="0"/>
                <a:cs typeface="Arial" panose="020B0604020202020204" pitchFamily="34" charset="0"/>
              </a:rPr>
              <a:t>Consulting </a:t>
            </a:r>
            <a:r>
              <a:rPr lang="ka-GE" sz="1600" dirty="0">
                <a:solidFill>
                  <a:schemeClr val="tx2">
                    <a:lumMod val="75000"/>
                  </a:schemeClr>
                </a:solidFill>
                <a:cs typeface="Arial" panose="020B0604020202020204" pitchFamily="34" charset="0"/>
              </a:rPr>
              <a:t>–</a:t>
            </a:r>
            <a:r>
              <a:rPr lang="en-US" sz="1600" dirty="0">
                <a:solidFill>
                  <a:schemeClr val="tx2">
                    <a:lumMod val="75000"/>
                  </a:schemeClr>
                </a:solidFill>
                <a:latin typeface="Arial" panose="020B0604020202020204" pitchFamily="34" charset="0"/>
                <a:cs typeface="Arial" panose="020B0604020202020204" pitchFamily="34" charset="0"/>
              </a:rPr>
              <a:t> Conducting research and evaluation in the organization and creating strategies and learning programs based on the organization's specific needs.</a:t>
            </a:r>
          </a:p>
          <a:p>
            <a:pPr marL="285750" indent="-285750" algn="l">
              <a:lnSpc>
                <a:spcPct val="100000"/>
              </a:lnSpc>
              <a:buFont typeface="Arial" panose="020B0604020202020204" pitchFamily="34" charset="0"/>
              <a:buChar char="•"/>
            </a:pPr>
            <a:r>
              <a:rPr lang="en-US" sz="1600" dirty="0">
                <a:solidFill>
                  <a:schemeClr val="tx2">
                    <a:lumMod val="75000"/>
                  </a:schemeClr>
                </a:solidFill>
                <a:latin typeface="Arial" panose="020B0604020202020204" pitchFamily="34" charset="0"/>
                <a:cs typeface="Arial" panose="020B0604020202020204" pitchFamily="34" charset="0"/>
              </a:rPr>
              <a:t>Raising legal awareness- Training Center is actively involved in different types of activities, which aim to raise legal awareness among the public. </a:t>
            </a:r>
          </a:p>
          <a:p>
            <a:pPr marL="285750" indent="-285750" algn="l">
              <a:lnSpc>
                <a:spcPct val="100000"/>
              </a:lnSpc>
              <a:buFont typeface="Arial" panose="020B0604020202020204" pitchFamily="34" charset="0"/>
              <a:buChar char="•"/>
            </a:pPr>
            <a:r>
              <a:rPr lang="en-US" sz="1600" dirty="0">
                <a:solidFill>
                  <a:schemeClr val="tx2">
                    <a:lumMod val="75000"/>
                  </a:schemeClr>
                </a:solidFill>
                <a:latin typeface="Arial" panose="020B0604020202020204" pitchFamily="34" charset="0"/>
                <a:cs typeface="Arial" panose="020B0604020202020204" pitchFamily="34" charset="0"/>
              </a:rPr>
              <a:t>Improving service quality – Training Center of Justice of Georgia creates and conducts courses that aim to implement customer-oriented approach.  </a:t>
            </a:r>
          </a:p>
          <a:p>
            <a:pPr marL="285750" indent="-285750" algn="l">
              <a:lnSpc>
                <a:spcPct val="100000"/>
              </a:lnSpc>
              <a:buFont typeface="Arial" panose="020B0604020202020204" pitchFamily="34" charset="0"/>
              <a:buChar char="•"/>
            </a:pPr>
            <a:endParaRPr lang="en-US" sz="1600" dirty="0" smtClean="0">
              <a:solidFill>
                <a:schemeClr val="tx2">
                  <a:lumMod val="75000"/>
                </a:schemeClr>
              </a:solidFill>
              <a:latin typeface="Arial" panose="020B0604020202020204" pitchFamily="34" charset="0"/>
              <a:ea typeface="Arial" charset="0"/>
              <a:cs typeface="Arial" panose="020B0604020202020204" pitchFamily="34" charset="0"/>
            </a:endParaRPr>
          </a:p>
          <a:p>
            <a:pPr marL="285750" indent="-285750" algn="l">
              <a:lnSpc>
                <a:spcPct val="100000"/>
              </a:lnSpc>
              <a:buFont typeface="Arial" panose="020B0604020202020204" pitchFamily="34" charset="0"/>
              <a:buChar char="•"/>
            </a:pPr>
            <a:endParaRPr lang="en-US" sz="1600" dirty="0">
              <a:solidFill>
                <a:schemeClr val="tx2">
                  <a:lumMod val="75000"/>
                </a:schemeClr>
              </a:solidFill>
              <a:latin typeface="Arial" panose="020B0604020202020204" pitchFamily="34" charset="0"/>
              <a:ea typeface="Arial" charset="0"/>
              <a:cs typeface="Arial" panose="020B0604020202020204" pitchFamily="34" charset="0"/>
            </a:endParaRPr>
          </a:p>
          <a:p>
            <a:pPr algn="l">
              <a:lnSpc>
                <a:spcPct val="100000"/>
              </a:lnSpc>
            </a:pPr>
            <a:endParaRPr lang="en-US" sz="1600" dirty="0" smtClean="0">
              <a:solidFill>
                <a:schemeClr val="tx2">
                  <a:lumMod val="75000"/>
                </a:schemeClr>
              </a:solidFill>
              <a:latin typeface="Arial" panose="020B0604020202020204" pitchFamily="34" charset="0"/>
              <a:ea typeface="Arial" charset="0"/>
              <a:cs typeface="Arial" panose="020B0604020202020204" pitchFamily="34" charset="0"/>
            </a:endParaRPr>
          </a:p>
          <a:p>
            <a:pPr algn="l">
              <a:lnSpc>
                <a:spcPct val="100000"/>
              </a:lnSpc>
            </a:pPr>
            <a:endParaRPr lang="en-US" sz="1600" dirty="0">
              <a:solidFill>
                <a:schemeClr val="tx2">
                  <a:lumMod val="75000"/>
                </a:schemeClr>
              </a:solidFill>
              <a:latin typeface="Arial" panose="020B0604020202020204" pitchFamily="34" charset="0"/>
              <a:ea typeface="Arial" charset="0"/>
              <a:cs typeface="Arial" panose="020B0604020202020204" pitchFamily="34" charset="0"/>
            </a:endParaRPr>
          </a:p>
        </p:txBody>
      </p:sp>
      <p:sp>
        <p:nvSpPr>
          <p:cNvPr id="9" name="Title 1"/>
          <p:cNvSpPr>
            <a:spLocks noGrp="1"/>
          </p:cNvSpPr>
          <p:nvPr>
            <p:ph type="ctrTitle"/>
          </p:nvPr>
        </p:nvSpPr>
        <p:spPr>
          <a:xfrm>
            <a:off x="482398" y="-328148"/>
            <a:ext cx="11243935" cy="1500578"/>
          </a:xfrm>
        </p:spPr>
        <p:txBody>
          <a:bodyPr>
            <a:normAutofit/>
          </a:bodyPr>
          <a:lstStyle/>
          <a:p>
            <a:pPr algn="l"/>
            <a:r>
              <a:rPr lang="en-US" sz="3600" b="1" dirty="0">
                <a:solidFill>
                  <a:srgbClr val="FD5620"/>
                </a:solidFill>
                <a:latin typeface="Arial Black" charset="0"/>
                <a:ea typeface="Arial Black" charset="0"/>
                <a:cs typeface="Arial Black" charset="0"/>
              </a:rPr>
              <a:t>Compliance with the principles of artificial intelligence ethics means</a:t>
            </a:r>
          </a:p>
        </p:txBody>
      </p:sp>
      <p:sp>
        <p:nvSpPr>
          <p:cNvPr id="4" name="Slide Number Placeholder 3"/>
          <p:cNvSpPr>
            <a:spLocks noGrp="1"/>
          </p:cNvSpPr>
          <p:nvPr>
            <p:ph type="sldNum" sz="quarter" idx="12"/>
          </p:nvPr>
        </p:nvSpPr>
        <p:spPr/>
        <p:txBody>
          <a:bodyPr/>
          <a:lstStyle/>
          <a:p>
            <a:fld id="{05A1589B-7346-4F8D-AD2E-4E0DB7CF2240}" type="slidenum">
              <a:rPr lang="en-US" smtClean="0"/>
              <a:t>16</a:t>
            </a:fld>
            <a:endParaRPr lang="en-US"/>
          </a:p>
        </p:txBody>
      </p:sp>
    </p:spTree>
    <p:extLst>
      <p:ext uri="{BB962C8B-B14F-4D97-AF65-F5344CB8AC3E}">
        <p14:creationId xmlns:p14="http://schemas.microsoft.com/office/powerpoint/2010/main" val="18425800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1625358"/>
            <a:ext cx="9144000" cy="2387600"/>
          </a:xfrm>
        </p:spPr>
        <p:txBody>
          <a:bodyPr/>
          <a:lstStyle/>
          <a:p>
            <a:r>
              <a:rPr lang="en-US" b="1" dirty="0">
                <a:solidFill>
                  <a:schemeClr val="bg1"/>
                </a:solidFill>
                <a:latin typeface="Arial" charset="0"/>
                <a:ea typeface="Arial" charset="0"/>
                <a:cs typeface="Arial" charset="0"/>
              </a:rPr>
              <a:t>THANK YOU!</a:t>
            </a:r>
          </a:p>
        </p:txBody>
      </p:sp>
      <p:sp>
        <p:nvSpPr>
          <p:cNvPr id="3" name="Subtitle 2"/>
          <p:cNvSpPr>
            <a:spLocks noGrp="1"/>
          </p:cNvSpPr>
          <p:nvPr>
            <p:ph type="subTitle" idx="1"/>
          </p:nvPr>
        </p:nvSpPr>
        <p:spPr>
          <a:xfrm>
            <a:off x="1524000" y="4248968"/>
            <a:ext cx="9144000" cy="428102"/>
          </a:xfrm>
        </p:spPr>
        <p:txBody>
          <a:bodyPr>
            <a:normAutofit/>
          </a:bodyPr>
          <a:lstStyle/>
          <a:p>
            <a:endParaRPr lang="en-US" b="1" dirty="0">
              <a:solidFill>
                <a:schemeClr val="bg1"/>
              </a:solidFill>
              <a:latin typeface="Arial" charset="0"/>
              <a:ea typeface="Arial" charset="0"/>
              <a:cs typeface="Arial" charset="0"/>
            </a:endParaRPr>
          </a:p>
        </p:txBody>
      </p:sp>
      <p:sp>
        <p:nvSpPr>
          <p:cNvPr id="10" name="Rectangle 9"/>
          <p:cNvSpPr/>
          <p:nvPr/>
        </p:nvSpPr>
        <p:spPr>
          <a:xfrm>
            <a:off x="3158067" y="4038683"/>
            <a:ext cx="593513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p:cNvSpPr txBox="1">
            <a:spLocks/>
          </p:cNvSpPr>
          <p:nvPr/>
        </p:nvSpPr>
        <p:spPr>
          <a:xfrm>
            <a:off x="1524000" y="5977450"/>
            <a:ext cx="9144000" cy="6905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solidFill>
                  <a:schemeClr val="bg1"/>
                </a:solidFill>
                <a:latin typeface="Arial" charset="0"/>
                <a:ea typeface="Arial" charset="0"/>
                <a:cs typeface="Arial" charset="0"/>
              </a:rPr>
              <a:t>www.europris.org</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9893" y="-27345"/>
            <a:ext cx="4071575" cy="2908461"/>
          </a:xfrm>
          <a:prstGeom prst="rect">
            <a:avLst/>
          </a:prstGeom>
        </p:spPr>
      </p:pic>
      <p:sp>
        <p:nvSpPr>
          <p:cNvPr id="5" name="Slide Number Placeholder 4"/>
          <p:cNvSpPr>
            <a:spLocks noGrp="1"/>
          </p:cNvSpPr>
          <p:nvPr>
            <p:ph type="sldNum" sz="quarter" idx="12"/>
          </p:nvPr>
        </p:nvSpPr>
        <p:spPr/>
        <p:txBody>
          <a:bodyPr/>
          <a:lstStyle/>
          <a:p>
            <a:fld id="{05A1589B-7346-4F8D-AD2E-4E0DB7CF2240}" type="slidenum">
              <a:rPr lang="en-US" smtClean="0"/>
              <a:t>17</a:t>
            </a:fld>
            <a:endParaRPr lang="en-US"/>
          </a:p>
        </p:txBody>
      </p:sp>
    </p:spTree>
    <p:extLst>
      <p:ext uri="{BB962C8B-B14F-4D97-AF65-F5344CB8AC3E}">
        <p14:creationId xmlns:p14="http://schemas.microsoft.com/office/powerpoint/2010/main" val="24944987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0B1F3D32AA409488A191C5374B0DE20" ma:contentTypeVersion="22" ma:contentTypeDescription="Create a new document." ma:contentTypeScope="" ma:versionID="2b1bd4cc988e85384a8e1ce2dce34543">
  <xsd:schema xmlns:xsd="http://www.w3.org/2001/XMLSchema" xmlns:xs="http://www.w3.org/2001/XMLSchema" xmlns:p="http://schemas.microsoft.com/office/2006/metadata/properties" xmlns:ns2="2dce4e3d-a98e-4c34-9700-ab2d882fb570" xmlns:ns3="c99e5ad7-e6c7-4866-8710-d0ef43ee7f49" targetNamespace="http://schemas.microsoft.com/office/2006/metadata/properties" ma:root="true" ma:fieldsID="023b222b761f516f3b24095e2756e27b" ns2:_="" ns3:_="">
    <xsd:import namespace="2dce4e3d-a98e-4c34-9700-ab2d882fb570"/>
    <xsd:import namespace="c99e5ad7-e6c7-4866-8710-d0ef43ee7f49"/>
    <xsd:element name="properties">
      <xsd:complexType>
        <xsd:sequence>
          <xsd:element name="documentManagement">
            <xsd:complexType>
              <xsd:all>
                <xsd:element ref="ns2:Category" minOccurs="0"/>
                <xsd:element ref="ns2:Sub_x002d_Category" minOccurs="0"/>
                <xsd:element ref="ns2:Description0" minOccurs="0"/>
                <xsd:element ref="ns2:Tags" minOccurs="0"/>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ce4e3d-a98e-4c34-9700-ab2d882fb570" elementFormDefault="qualified">
    <xsd:import namespace="http://schemas.microsoft.com/office/2006/documentManagement/types"/>
    <xsd:import namespace="http://schemas.microsoft.com/office/infopath/2007/PartnerControls"/>
    <xsd:element name="Category" ma:index="2" nillable="true" ma:displayName="Category" ma:format="Dropdown" ma:internalName="Category">
      <xsd:simpleType>
        <xsd:union memberTypes="dms:Text">
          <xsd:simpleType>
            <xsd:restriction base="dms:Choice">
              <xsd:enumeration value="Administration"/>
              <xsd:enumeration value="Contracts"/>
              <xsd:enumeration value="HR"/>
              <xsd:enumeration value="Finance"/>
              <xsd:enumeration value="Key Documents"/>
              <xsd:enumeration value="Membership"/>
              <xsd:enumeration value="Special Interest Group"/>
              <xsd:enumeration value="Staff Planning Meeting"/>
              <xsd:enumeration value="Templates"/>
              <xsd:enumeration value="Miscellaneous"/>
            </xsd:restriction>
          </xsd:simpleType>
        </xsd:union>
      </xsd:simpleType>
    </xsd:element>
    <xsd:element name="Sub_x002d_Category" ma:index="3" nillable="true" ma:displayName="Sub-Category" ma:format="Dropdown" ma:internalName="Sub_x002d_Category">
      <xsd:simpleType>
        <xsd:union memberTypes="dms:Text">
          <xsd:simpleType>
            <xsd:restriction base="dms:Choice">
              <xsd:enumeration value="Budget"/>
              <xsd:enumeration value="Correspondence"/>
              <xsd:enumeration value="SIG: Communications"/>
              <xsd:enumeration value="SIG: Framework Decisions"/>
            </xsd:restriction>
          </xsd:simpleType>
        </xsd:union>
      </xsd:simpleType>
    </xsd:element>
    <xsd:element name="Description0" ma:index="4" nillable="true" ma:displayName="Description" ma:internalName="Description0">
      <xsd:simpleType>
        <xsd:restriction base="dms:Note">
          <xsd:maxLength value="255"/>
        </xsd:restriction>
      </xsd:simpleType>
    </xsd:element>
    <xsd:element name="Tags" ma:index="5" nillable="true" ma:displayName="Tags" ma:description="Enter key words that will be useful for searching later.  Seperate each word using a semi-colon ;" ma:internalName="Tags">
      <xsd:simpleType>
        <xsd:restriction base="dms:Note">
          <xsd:maxLength value="255"/>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MediaServiceAutoTags" ma:internalName="MediaServiceAutoTags"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Location" ma:index="23" nillable="true" ma:displayName="Location" ma:internalName="MediaServiceLocation" ma:readOnly="true">
      <xsd:simpleType>
        <xsd:restriction base="dms:Text"/>
      </xsd:simple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a7d00444-e390-4dbc-8b25-8b10be61256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99e5ad7-e6c7-4866-8710-d0ef43ee7f4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7" nillable="true" ma:displayName="Taxonomy Catch All Column" ma:hidden="true" ma:list="{2acc26a0-8608-4778-b206-498321278930}" ma:internalName="TaxCatchAll" ma:showField="CatchAllData" ma:web="c99e5ad7-e6c7-4866-8710-d0ef43ee7f4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gs xmlns="2dce4e3d-a98e-4c34-9700-ab2d882fb570" xsi:nil="true"/>
    <Description0 xmlns="2dce4e3d-a98e-4c34-9700-ab2d882fb570" xsi:nil="true"/>
    <Sub_x002d_Category xmlns="2dce4e3d-a98e-4c34-9700-ab2d882fb570" xsi:nil="true"/>
    <Category xmlns="2dce4e3d-a98e-4c34-9700-ab2d882fb570" xsi:nil="true"/>
    <lcf76f155ced4ddcb4097134ff3c332f xmlns="2dce4e3d-a98e-4c34-9700-ab2d882fb570">
      <Terms xmlns="http://schemas.microsoft.com/office/infopath/2007/PartnerControls"/>
    </lcf76f155ced4ddcb4097134ff3c332f>
    <TaxCatchAll xmlns="c99e5ad7-e6c7-4866-8710-d0ef43ee7f49" xsi:nil="true"/>
  </documentManagement>
</p:properties>
</file>

<file path=customXml/itemProps1.xml><?xml version="1.0" encoding="utf-8"?>
<ds:datastoreItem xmlns:ds="http://schemas.openxmlformats.org/officeDocument/2006/customXml" ds:itemID="{9B1571B1-0263-497C-9646-A3ACB041BB3E}">
  <ds:schemaRefs>
    <ds:schemaRef ds:uri="http://schemas.microsoft.com/sharepoint/v3/contenttype/forms"/>
  </ds:schemaRefs>
</ds:datastoreItem>
</file>

<file path=customXml/itemProps2.xml><?xml version="1.0" encoding="utf-8"?>
<ds:datastoreItem xmlns:ds="http://schemas.openxmlformats.org/officeDocument/2006/customXml" ds:itemID="{3AAFC52C-1248-41EC-BED7-40E575CE21DC}">
  <ds:schemaRefs>
    <ds:schemaRef ds:uri="2dce4e3d-a98e-4c34-9700-ab2d882fb570"/>
    <ds:schemaRef ds:uri="c99e5ad7-e6c7-4866-8710-d0ef43ee7f4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411315B-5DF8-4CF5-A837-0151DF12ADCF}">
  <ds:schemaRefs>
    <ds:schemaRef ds:uri="http://schemas.openxmlformats.org/package/2006/metadata/core-properties"/>
    <ds:schemaRef ds:uri="http://schemas.microsoft.com/office/2006/metadata/properties"/>
    <ds:schemaRef ds:uri="http://purl.org/dc/elements/1.1/"/>
    <ds:schemaRef ds:uri="http://schemas.microsoft.com/office/infopath/2007/PartnerControls"/>
    <ds:schemaRef ds:uri="http://purl.org/dc/dcmitype/"/>
    <ds:schemaRef ds:uri="2dce4e3d-a98e-4c34-9700-ab2d882fb570"/>
    <ds:schemaRef ds:uri="http://www.w3.org/XML/1998/namespace"/>
    <ds:schemaRef ds:uri="c99e5ad7-e6c7-4866-8710-d0ef43ee7f49"/>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1170</TotalTime>
  <Words>679</Words>
  <Application>Microsoft Office PowerPoint</Application>
  <PresentationFormat>Widescreen</PresentationFormat>
  <Paragraphs>128</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Arial Black</vt:lpstr>
      <vt:lpstr>Calibri</vt:lpstr>
      <vt:lpstr>Calibri Light</vt:lpstr>
      <vt:lpstr>Gill Sans MT</vt:lpstr>
      <vt:lpstr>Sylfaen</vt:lpstr>
      <vt:lpstr>Office Theme</vt:lpstr>
      <vt:lpstr>Global trends on Artificial Intelligence </vt:lpstr>
      <vt:lpstr>Definition of AI System </vt:lpstr>
      <vt:lpstr>Legal Basis</vt:lpstr>
      <vt:lpstr>International legislation</vt:lpstr>
      <vt:lpstr>Classification of AI Risks</vt:lpstr>
      <vt:lpstr>Ethical standards for the use of artificial intelligence in Georgia</vt:lpstr>
      <vt:lpstr>Legal Framework of AI in Georgia</vt:lpstr>
      <vt:lpstr>Prospects of AI legal regulation in Georgia</vt:lpstr>
      <vt:lpstr>Application of artificial intelligence in       e-Governance and public services</vt:lpstr>
      <vt:lpstr>The perspective of using artificial intelligence in the system of the Ministry of Justice</vt:lpstr>
      <vt:lpstr>AI In Education and Research</vt:lpstr>
      <vt:lpstr>Opportunities &amp; Challenges of AI-Assisted  Education and Research Presentation</vt:lpstr>
      <vt:lpstr>Opportunities &amp; Challenges of AI-Assisted  Education and Research Presentation</vt:lpstr>
      <vt:lpstr>Basic principles in the education and research process</vt:lpstr>
      <vt:lpstr>Compliance with the principles of artificial intelligence ethics means</vt:lpstr>
      <vt:lpstr>Compliance with the principles of artificial intelligence ethics means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JOVAN</dc:creator>
  <cp:lastModifiedBy>Salome Butkhuzi</cp:lastModifiedBy>
  <cp:revision>39</cp:revision>
  <cp:lastPrinted>2019-02-17T20:09:17Z</cp:lastPrinted>
  <dcterms:created xsi:type="dcterms:W3CDTF">2018-05-14T11:15:16Z</dcterms:created>
  <dcterms:modified xsi:type="dcterms:W3CDTF">2024-09-09T16:54:24Z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0x010100A0B1F3D32AA409488A191C5374B0DE20</vt:lpwstr>
  </property>
  <property fmtid="{D5CDD505-2E9C-101B-9397-08002B2CF9AE}" pid="3" name="MediaServiceImageTags">
    <vt:lpwstr/>
  </property>
</Properties>
</file>